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1.jpeg" ContentType="image/jpe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3C0FC">
              <a:alpha val="26000"/>
            </a:srgbClr>
          </a:solidFill>
        </a:fill>
      </a:tcStyle>
    </a:band2H>
    <a:firstCol>
      <a:tcTxStyle b="off" i="off">
        <a:fontRef idx="minor">
          <a:srgbClr val="FFFFFF"/>
        </a:fontRef>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hueOff val="-136794"/>
              <a:satOff val="-2150"/>
              <a:lumOff val="15693"/>
            </a:schemeClr>
          </a:solidFill>
        </a:fill>
      </a:tcStyle>
    </a:firstCol>
    <a:la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lastRow>
    <a:fir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b="def" i="def"/>
      <a:tcStyle>
        <a:tcBdr/>
        <a:fill>
          <a:solidFill>
            <a:srgbClr val="8EA5CB">
              <a:alpha val="25000"/>
            </a:srgbClr>
          </a:solidFill>
        </a:fill>
      </a:tcStyle>
    </a:band2H>
    <a:firstCol>
      <a:tcTxStyle b="off" i="off">
        <a:fontRef idx="min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b="def" i="def"/>
      <a:tcStyle>
        <a:tcBdr/>
        <a:fill>
          <a:solidFill>
            <a:schemeClr val="accent3">
              <a:alpha val="35000"/>
            </a:scheme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b="def" i="def"/>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6.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7.xml.rels><?xml version="1.0" encoding="UTF-8" standalone="yes"?><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8.xml.rels><?xml version="1.0" encoding="UTF-8" standalone="yes"?><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9.xml.rels><?xml version="1.0" encoding="UTF-8" standalone="yes"?><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standalone="yes"?><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1.xml.rels><?xml version="1.0" encoding="UTF-8" standalone="yes"?><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2.xml.rels><?xml version="1.0" encoding="UTF-8" standalone="yes"?><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3.xml.rels><?xml version="1.0" encoding="UTF-8" standalone="yes"?><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4.xml.rels><?xml version="1.0" encoding="UTF-8" standalone="yes"?><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5.xml.rels><?xml version="1.0" encoding="UTF-8" standalone="yes"?><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6.xml.rels><?xml version="1.0" encoding="UTF-8" standalone="yes"?><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7.xml.rels><?xml version="1.0" encoding="UTF-8" standalone="yes"?><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8.xml.rels><?xml version="1.0" encoding="UTF-8" standalone="yes"?><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9.xml.rels><?xml version="1.0" encoding="UTF-8" standalone="yes"?><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0.xml.rels><?xml version="1.0" encoding="UTF-8" standalone="yes"?><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41.xml.rels><?xml version="1.0" encoding="UTF-8" standalone="yes"?><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42.xml.rels><?xml version="1.0" encoding="UTF-8" standalone="yes"?><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43.xml.rels><?xml version="1.0" encoding="UTF-8" standalone="yes"?><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44.xml.rels><?xml version="1.0" encoding="UTF-8" standalone="yes"?><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45.xml.rels><?xml version="1.0" encoding="UTF-8" standalone="yes"?><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0" name="Shape 120"/>
          <p:cNvSpPr/>
          <p:nvPr>
            <p:ph type="sldImg"/>
          </p:nvPr>
        </p:nvSpPr>
        <p:spPr>
          <a:prstGeom prst="rect">
            <a:avLst/>
          </a:prstGeom>
        </p:spPr>
        <p:txBody>
          <a:bodyPr/>
          <a:lstStyle/>
          <a:p>
            <a:pPr/>
          </a:p>
        </p:txBody>
      </p:sp>
      <p:sp>
        <p:nvSpPr>
          <p:cNvPr id="121" name="Shape 121"/>
          <p:cNvSpPr/>
          <p:nvPr>
            <p:ph type="body" sz="quarter" idx="1"/>
          </p:nvPr>
        </p:nvSpPr>
        <p:spPr>
          <a:prstGeom prst="rect">
            <a:avLst/>
          </a:prstGeom>
        </p:spPr>
        <p:txBody>
          <a:bodyPr/>
          <a:lstStyle/>
          <a:p>
            <a:pPr/>
            <a:r>
              <a:t>Hello Reactathon.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5" name="Shape 205"/>
          <p:cNvSpPr/>
          <p:nvPr>
            <p:ph type="sldImg"/>
          </p:nvPr>
        </p:nvSpPr>
        <p:spPr>
          <a:prstGeom prst="rect">
            <a:avLst/>
          </a:prstGeom>
        </p:spPr>
        <p:txBody>
          <a:bodyPr/>
          <a:lstStyle/>
          <a:p>
            <a:pPr/>
          </a:p>
        </p:txBody>
      </p:sp>
      <p:sp>
        <p:nvSpPr>
          <p:cNvPr id="206" name="Shape 206"/>
          <p:cNvSpPr/>
          <p:nvPr>
            <p:ph type="body" sz="quarter" idx="1"/>
          </p:nvPr>
        </p:nvSpPr>
        <p:spPr>
          <a:prstGeom prst="rect">
            <a:avLst/>
          </a:prstGeom>
        </p:spPr>
        <p:txBody>
          <a:bodyPr/>
          <a:lstStyle/>
          <a:p>
            <a:pPr/>
            <a:r>
              <a:t>… which will be using GraphQL under the hood for the first time.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0" name="Shape 210"/>
          <p:cNvSpPr/>
          <p:nvPr>
            <p:ph type="sldImg"/>
          </p:nvPr>
        </p:nvSpPr>
        <p:spPr>
          <a:prstGeom prst="rect">
            <a:avLst/>
          </a:prstGeom>
        </p:spPr>
        <p:txBody>
          <a:bodyPr/>
          <a:lstStyle/>
          <a:p>
            <a:pPr/>
          </a:p>
        </p:txBody>
      </p:sp>
      <p:sp>
        <p:nvSpPr>
          <p:cNvPr id="211" name="Shape 211"/>
          <p:cNvSpPr/>
          <p:nvPr>
            <p:ph type="body" sz="quarter" idx="1"/>
          </p:nvPr>
        </p:nvSpPr>
        <p:spPr>
          <a:prstGeom prst="rect">
            <a:avLst/>
          </a:prstGeom>
        </p:spPr>
        <p:txBody>
          <a:bodyPr/>
          <a:lstStyle/>
          <a:p>
            <a:pPr/>
            <a:r>
              <a:t>Just a little context on my work at Docker — I work on one of our enterprise offerings that provides Docker image management, kinda like Docker Hub on prem. The product has been written in React + Redux since its inception and has been in production for several years. It is “enterprise” in that it is distributed to our customers and run on their own infrastructure by their own ops team. </a:t>
            </a:r>
          </a:p>
          <a:p>
            <a:pPr/>
          </a:p>
          <a:p>
            <a:pPr/>
            <a:r>
              <a:t>This presents a different set of problems then the SaaS products that I’ve worked on previously. We have to be careful with the changes that we make to the application as our releases have immediate and historical effects. Missteps are costly and change can be slow.</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p>
            <a:pPr/>
            <a:r>
              <a:t>Adding GraphQL to a product like this took a different approach. We currently have a “public” REST API that has become limiting. Our data is complex, and our UI app had to compensate with an even more complex data layer to handle it. I knew that taking a different approach centered around GraphQL could drastically simplify our UI application. </a:t>
            </a:r>
          </a:p>
          <a:p>
            <a:pPr/>
          </a:p>
          <a:p>
            <a:pPr/>
            <a:r>
              <a:t>Getting the support from the team on adding a GraphQL server to our stack was difficult. Understandably so, adding a server to our stack comes with some significant operations questions — doubly so as we’d likely be using Node JS, something else new to the team. How could we move the needle on GraphQL today?</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9" name="Shape 219"/>
          <p:cNvSpPr/>
          <p:nvPr>
            <p:ph type="sldImg"/>
          </p:nvPr>
        </p:nvSpPr>
        <p:spPr>
          <a:prstGeom prst="rect">
            <a:avLst/>
          </a:prstGeom>
        </p:spPr>
        <p:txBody>
          <a:bodyPr/>
          <a:lstStyle/>
          <a:p>
            <a:pPr/>
          </a:p>
        </p:txBody>
      </p:sp>
      <p:sp>
        <p:nvSpPr>
          <p:cNvPr id="220" name="Shape 220"/>
          <p:cNvSpPr/>
          <p:nvPr>
            <p:ph type="body" sz="quarter" idx="1"/>
          </p:nvPr>
        </p:nvSpPr>
        <p:spPr>
          <a:prstGeom prst="rect">
            <a:avLst/>
          </a:prstGeom>
        </p:spPr>
        <p:txBody>
          <a:bodyPr/>
          <a:lstStyle/>
          <a:p>
            <a:pPr/>
            <a:r>
              <a:t>What if adding GraphQL didn’t require a GraphQL server?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3" name="Shape 223"/>
          <p:cNvSpPr/>
          <p:nvPr>
            <p:ph type="sldImg"/>
          </p:nvPr>
        </p:nvSpPr>
        <p:spPr>
          <a:prstGeom prst="rect">
            <a:avLst/>
          </a:prstGeom>
        </p:spPr>
        <p:txBody>
          <a:bodyPr/>
          <a:lstStyle/>
          <a:p>
            <a:pPr/>
          </a:p>
        </p:txBody>
      </p:sp>
      <p:sp>
        <p:nvSpPr>
          <p:cNvPr id="224" name="Shape 224"/>
          <p:cNvSpPr/>
          <p:nvPr>
            <p:ph type="body" sz="quarter" idx="1"/>
          </p:nvPr>
        </p:nvSpPr>
        <p:spPr>
          <a:prstGeom prst="rect">
            <a:avLst/>
          </a:prstGeom>
        </p:spPr>
        <p:txBody>
          <a:bodyPr/>
          <a:lstStyle/>
          <a:p>
            <a:pPr/>
            <a:r>
              <a:t>Turns out it doesn’t. Adding GraphQL to an existing React application, even one using a REST API, is actually really simple. We can use the same set of technologies we’d use to write a Node GraphQL server. By eliminating the need for server infrastructure we can begin proving the value of GraphQL today, with an architecture that allows for a server side deployment in the future.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8" name="Shape 228"/>
          <p:cNvSpPr/>
          <p:nvPr>
            <p:ph type="sldImg"/>
          </p:nvPr>
        </p:nvSpPr>
        <p:spPr>
          <a:prstGeom prst="rect">
            <a:avLst/>
          </a:prstGeom>
        </p:spPr>
        <p:txBody>
          <a:bodyPr/>
          <a:lstStyle/>
          <a:p>
            <a:pPr/>
          </a:p>
        </p:txBody>
      </p:sp>
      <p:sp>
        <p:nvSpPr>
          <p:cNvPr id="229" name="Shape 229"/>
          <p:cNvSpPr/>
          <p:nvPr>
            <p:ph type="body" sz="quarter" idx="1"/>
          </p:nvPr>
        </p:nvSpPr>
        <p:spPr>
          <a:prstGeom prst="rect">
            <a:avLst/>
          </a:prstGeom>
        </p:spPr>
        <p:txBody>
          <a:bodyPr/>
          <a:lstStyle/>
          <a:p>
            <a:pPr/>
            <a:r>
              <a:t>So what does this implementation look like? How do we actually run GraphQL on the end users device?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4" name="Shape 234"/>
          <p:cNvSpPr/>
          <p:nvPr>
            <p:ph type="sldImg"/>
          </p:nvPr>
        </p:nvSpPr>
        <p:spPr>
          <a:prstGeom prst="rect">
            <a:avLst/>
          </a:prstGeom>
        </p:spPr>
        <p:txBody>
          <a:bodyPr/>
          <a:lstStyle/>
          <a:p>
            <a:pPr/>
          </a:p>
        </p:txBody>
      </p:sp>
      <p:sp>
        <p:nvSpPr>
          <p:cNvPr id="235" name="Shape 235"/>
          <p:cNvSpPr/>
          <p:nvPr>
            <p:ph type="body" sz="quarter" idx="1"/>
          </p:nvPr>
        </p:nvSpPr>
        <p:spPr>
          <a:prstGeom prst="rect">
            <a:avLst/>
          </a:prstGeom>
        </p:spPr>
        <p:txBody>
          <a:bodyPr/>
          <a:lstStyle/>
          <a:p>
            <a:pPr/>
            <a:r>
              <a:t>In a traditional GraphQL setup we serialize requests made by components and then send them over the wire. On the server we hook an executable GraphQL schema up to a single HTTP endpoint, conventionally “/graphql”. The request is parsed and executed, with the response serialized and passed back over the wire.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0" name="Shape 240"/>
          <p:cNvSpPr/>
          <p:nvPr>
            <p:ph type="sldImg"/>
          </p:nvPr>
        </p:nvSpPr>
        <p:spPr>
          <a:prstGeom prst="rect">
            <a:avLst/>
          </a:prstGeom>
        </p:spPr>
        <p:txBody>
          <a:bodyPr/>
          <a:lstStyle/>
          <a:p>
            <a:pPr/>
          </a:p>
        </p:txBody>
      </p:sp>
      <p:sp>
        <p:nvSpPr>
          <p:cNvPr id="241" name="Shape 241"/>
          <p:cNvSpPr/>
          <p:nvPr>
            <p:ph type="body" sz="quarter" idx="1"/>
          </p:nvPr>
        </p:nvSpPr>
        <p:spPr>
          <a:prstGeom prst="rect">
            <a:avLst/>
          </a:prstGeom>
        </p:spPr>
        <p:txBody>
          <a:bodyPr/>
          <a:lstStyle/>
          <a:p>
            <a:pPr/>
            <a:r>
              <a:t>Using the apollo-server packages a minimal implementation of a GraphQL server looks something like this. In a production setup the HTTP server would be more advanced (auth, logging, etc) but the GraphQL schema should remain unchanged. When correctly designed I believe the schema should be agnostic about the environment it gets executed in.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6" name="Shape 246"/>
          <p:cNvSpPr/>
          <p:nvPr>
            <p:ph type="sldImg"/>
          </p:nvPr>
        </p:nvSpPr>
        <p:spPr>
          <a:prstGeom prst="rect">
            <a:avLst/>
          </a:prstGeom>
        </p:spPr>
        <p:txBody>
          <a:bodyPr/>
          <a:lstStyle/>
          <a:p>
            <a:pPr/>
          </a:p>
        </p:txBody>
      </p:sp>
      <p:sp>
        <p:nvSpPr>
          <p:cNvPr id="247" name="Shape 247"/>
          <p:cNvSpPr/>
          <p:nvPr>
            <p:ph type="body" sz="quarter" idx="1"/>
          </p:nvPr>
        </p:nvSpPr>
        <p:spPr>
          <a:prstGeom prst="rect">
            <a:avLst/>
          </a:prstGeom>
        </p:spPr>
        <p:txBody>
          <a:bodyPr/>
          <a:lstStyle/>
          <a:p>
            <a:pPr/>
            <a:r>
              <a:t>For our client side approach we simply take the GraphQL interface and include it in our UI bundle— right in-between our GraphQL client and our HTTP client. Instead of serializing the requests we pass them as JavaScript values directly to the schema. The schema’s revolvers call the HTTP client which makes network requests against our REST API.</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2" name="Shape 252"/>
          <p:cNvSpPr/>
          <p:nvPr>
            <p:ph type="sldImg"/>
          </p:nvPr>
        </p:nvSpPr>
        <p:spPr>
          <a:prstGeom prst="rect">
            <a:avLst/>
          </a:prstGeom>
        </p:spPr>
        <p:txBody>
          <a:bodyPr/>
          <a:lstStyle/>
          <a:p>
            <a:pPr/>
          </a:p>
        </p:txBody>
      </p:sp>
      <p:sp>
        <p:nvSpPr>
          <p:cNvPr id="253" name="Shape 253"/>
          <p:cNvSpPr/>
          <p:nvPr>
            <p:ph type="body" sz="quarter" idx="1"/>
          </p:nvPr>
        </p:nvSpPr>
        <p:spPr>
          <a:prstGeom prst="rect">
            <a:avLst/>
          </a:prstGeom>
        </p:spPr>
        <p:txBody>
          <a:bodyPr/>
          <a:lstStyle/>
          <a:p>
            <a:pPr/>
            <a:r>
              <a:t>Code wise it is incredible simple to do. In a traditional GraphQL app you would configure the apollo-client package to work with a remote HTTP server like this.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6" name="Shape 126"/>
          <p:cNvSpPr/>
          <p:nvPr>
            <p:ph type="sldImg"/>
          </p:nvPr>
        </p:nvSpPr>
        <p:spPr>
          <a:prstGeom prst="rect">
            <a:avLst/>
          </a:prstGeom>
        </p:spPr>
        <p:txBody>
          <a:bodyPr/>
          <a:lstStyle/>
          <a:p>
            <a:pPr/>
          </a:p>
        </p:txBody>
      </p:sp>
      <p:sp>
        <p:nvSpPr>
          <p:cNvPr id="127" name="Shape 127"/>
          <p:cNvSpPr/>
          <p:nvPr>
            <p:ph type="body" sz="quarter" idx="1"/>
          </p:nvPr>
        </p:nvSpPr>
        <p:spPr>
          <a:prstGeom prst="rect">
            <a:avLst/>
          </a:prstGeom>
        </p:spPr>
        <p:txBody>
          <a:bodyPr/>
          <a:lstStyle/>
          <a:p>
            <a:pPr/>
            <a:r>
              <a:t>My name is Tyler. I’m a software engineer at Docker based right here in San Francisco. At Docker I work on UI application in our enterprise stack.</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8" name="Shape 258"/>
          <p:cNvSpPr/>
          <p:nvPr>
            <p:ph type="sldImg"/>
          </p:nvPr>
        </p:nvSpPr>
        <p:spPr>
          <a:prstGeom prst="rect">
            <a:avLst/>
          </a:prstGeom>
        </p:spPr>
        <p:txBody>
          <a:bodyPr/>
          <a:lstStyle/>
          <a:p>
            <a:pPr/>
          </a:p>
        </p:txBody>
      </p:sp>
      <p:sp>
        <p:nvSpPr>
          <p:cNvPr id="259" name="Shape 259"/>
          <p:cNvSpPr/>
          <p:nvPr>
            <p:ph type="body" sz="quarter" idx="1"/>
          </p:nvPr>
        </p:nvSpPr>
        <p:spPr>
          <a:prstGeom prst="rect">
            <a:avLst/>
          </a:prstGeom>
        </p:spPr>
        <p:txBody>
          <a:bodyPr/>
          <a:lstStyle/>
          <a:p>
            <a:pPr/>
            <a:r>
              <a:t>To accommodate our client side approach we make a small change. Instead of using the HTTP link we use a schema link (like the one also provided by the Apollo team) and pass in our schema. </a:t>
            </a:r>
          </a:p>
          <a:p>
            <a:pPr/>
          </a:p>
          <a:p>
            <a:pPr/>
            <a:r>
              <a:t>This single configuration change is all that is required. Our components keep defining their data dependencies in the exact same way that we would if we had a remote GraphQL server. Our schema does not require any changes. As long as we’re using a universal HTTP client to make requests in our resolvers, the schema can be run in both browser and server side environments.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3" name="Shape 263"/>
          <p:cNvSpPr/>
          <p:nvPr>
            <p:ph type="sldImg"/>
          </p:nvPr>
        </p:nvSpPr>
        <p:spPr>
          <a:prstGeom prst="rect">
            <a:avLst/>
          </a:prstGeom>
        </p:spPr>
        <p:txBody>
          <a:bodyPr/>
          <a:lstStyle/>
          <a:p>
            <a:pPr/>
          </a:p>
        </p:txBody>
      </p:sp>
      <p:sp>
        <p:nvSpPr>
          <p:cNvPr id="264" name="Shape 264"/>
          <p:cNvSpPr/>
          <p:nvPr>
            <p:ph type="body" sz="quarter" idx="1"/>
          </p:nvPr>
        </p:nvSpPr>
        <p:spPr>
          <a:prstGeom prst="rect">
            <a:avLst/>
          </a:prstGeom>
        </p:spPr>
        <p:txBody>
          <a:bodyPr/>
          <a:lstStyle/>
          <a:p>
            <a:pPr/>
            <a:r>
              <a:t>Implementation is simple enough. Other than the overhead of adding the GraphQL packages to our bundle the only serious cost to adding GraphQL to our application is the refactoring work required to use it. This is a non-trivial cost. If you’ve never worked with GraphQL you might think that that you just swap it out in the network layer — instead of making REST requests make GraphQL requests. It’s much more pervasive than that in my experience, requiring a large change in how we build our application.</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8" name="Shape 268"/>
          <p:cNvSpPr/>
          <p:nvPr>
            <p:ph type="sldImg"/>
          </p:nvPr>
        </p:nvSpPr>
        <p:spPr>
          <a:prstGeom prst="rect">
            <a:avLst/>
          </a:prstGeom>
        </p:spPr>
        <p:txBody>
          <a:bodyPr/>
          <a:lstStyle/>
          <a:p>
            <a:pPr/>
          </a:p>
        </p:txBody>
      </p:sp>
      <p:sp>
        <p:nvSpPr>
          <p:cNvPr id="269" name="Shape 269"/>
          <p:cNvSpPr/>
          <p:nvPr>
            <p:ph type="body" sz="quarter" idx="1"/>
          </p:nvPr>
        </p:nvSpPr>
        <p:spPr>
          <a:prstGeom prst="rect">
            <a:avLst/>
          </a:prstGeom>
        </p:spPr>
        <p:txBody>
          <a:bodyPr/>
          <a:lstStyle/>
          <a:p>
            <a:pPr/>
            <a:r>
              <a:t>How do we justify such a large refactor to our application? GraphQL brings some key improvements to our application architecture, the largest being improvements to our “data layer”.</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4" name="Shape 274"/>
          <p:cNvSpPr/>
          <p:nvPr>
            <p:ph type="sldImg"/>
          </p:nvPr>
        </p:nvSpPr>
        <p:spPr>
          <a:prstGeom prst="rect">
            <a:avLst/>
          </a:prstGeom>
        </p:spPr>
        <p:txBody>
          <a:bodyPr/>
          <a:lstStyle/>
          <a:p>
            <a:pPr/>
          </a:p>
        </p:txBody>
      </p:sp>
      <p:sp>
        <p:nvSpPr>
          <p:cNvPr id="275" name="Shape 275"/>
          <p:cNvSpPr/>
          <p:nvPr>
            <p:ph type="body" sz="quarter" idx="1"/>
          </p:nvPr>
        </p:nvSpPr>
        <p:spPr>
          <a:prstGeom prst="rect">
            <a:avLst/>
          </a:prstGeom>
        </p:spPr>
        <p:txBody>
          <a:bodyPr/>
          <a:lstStyle/>
          <a:p>
            <a:pPr/>
            <a:r>
              <a:t>When I say “data layer” I’m referring to the state management, effect handling, and network layers in our app. We’re all here today to learn about and discuss React, ostensibly a “view” library. The thing is that the view layer of our applications are actually really simple, in my experience.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0" name="Shape 280"/>
          <p:cNvSpPr/>
          <p:nvPr>
            <p:ph type="sldImg"/>
          </p:nvPr>
        </p:nvSpPr>
        <p:spPr>
          <a:prstGeom prst="rect">
            <a:avLst/>
          </a:prstGeom>
        </p:spPr>
        <p:txBody>
          <a:bodyPr/>
          <a:lstStyle/>
          <a:p>
            <a:pPr/>
          </a:p>
        </p:txBody>
      </p:sp>
      <p:sp>
        <p:nvSpPr>
          <p:cNvPr id="281" name="Shape 281"/>
          <p:cNvSpPr/>
          <p:nvPr>
            <p:ph type="body" sz="quarter" idx="1"/>
          </p:nvPr>
        </p:nvSpPr>
        <p:spPr>
          <a:prstGeom prst="rect">
            <a:avLst/>
          </a:prstGeom>
        </p:spPr>
        <p:txBody>
          <a:bodyPr/>
          <a:lstStyle/>
          <a:p>
            <a:pPr/>
            <a:r>
              <a:t>If all we had to do as UI developers was write functional, stateless components we probably wouldn’t have jobs anymore. The real difficult parts of building UI happen in this data layer. Flux implementations like Redux give us the tools necessary to solve these problems but they don’t actually solve them for us. In my opinion they are bare bones tools. The path to building a complete data layer from scratch on top of a flux implementation is lined with questions, blog posts, and a lot of misdirection.</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7" name="Shape 287"/>
          <p:cNvSpPr/>
          <p:nvPr>
            <p:ph type="sldImg"/>
          </p:nvPr>
        </p:nvSpPr>
        <p:spPr>
          <a:prstGeom prst="rect">
            <a:avLst/>
          </a:prstGeom>
        </p:spPr>
        <p:txBody>
          <a:bodyPr/>
          <a:lstStyle/>
          <a:p>
            <a:pPr/>
          </a:p>
        </p:txBody>
      </p:sp>
      <p:sp>
        <p:nvSpPr>
          <p:cNvPr id="288" name="Shape 288"/>
          <p:cNvSpPr/>
          <p:nvPr>
            <p:ph type="body" sz="quarter" idx="1"/>
          </p:nvPr>
        </p:nvSpPr>
        <p:spPr>
          <a:prstGeom prst="rect">
            <a:avLst/>
          </a:prstGeom>
        </p:spPr>
        <p:txBody>
          <a:bodyPr/>
          <a:lstStyle/>
          <a:p>
            <a:pPr/>
            <a:r>
              <a:t>The first few times I built a Redux store I did it wrong. Unless you already have the experience and foresight to consider things like cacheing, batching, optimistic update, real time data, etc, from the beginning there’s a good chance you’ll need rewrite your data layer at some point during the development cycle.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5" name="Shape 295"/>
          <p:cNvSpPr/>
          <p:nvPr>
            <p:ph type="sldImg"/>
          </p:nvPr>
        </p:nvSpPr>
        <p:spPr>
          <a:prstGeom prst="rect">
            <a:avLst/>
          </a:prstGeom>
        </p:spPr>
        <p:txBody>
          <a:bodyPr/>
          <a:lstStyle/>
          <a:p>
            <a:pPr/>
          </a:p>
        </p:txBody>
      </p:sp>
      <p:sp>
        <p:nvSpPr>
          <p:cNvPr id="296" name="Shape 296"/>
          <p:cNvSpPr/>
          <p:nvPr>
            <p:ph type="body" sz="quarter" idx="1"/>
          </p:nvPr>
        </p:nvSpPr>
        <p:spPr>
          <a:prstGeom prst="rect">
            <a:avLst/>
          </a:prstGeom>
        </p:spPr>
        <p:txBody>
          <a:bodyPr/>
          <a:lstStyle/>
          <a:p>
            <a:pPr/>
            <a:r>
              <a:t>There is a better way, though. Due to the normalization of GraphQL data our GraphQL clients can make some large assumptions and remove the need to build out much of this data layer infrastructure by hand. We’ve found that using a GraphQL client instead of a hand rolled flux architecture simplifies our UI application codebase by a large margin. Personally, I’d say by an order of magnitude. No more orchestrating requests, no more mapping remote data to our client side state shape, no more writing imperative code to resolve our data dependencies.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0" name="Shape 300"/>
          <p:cNvSpPr/>
          <p:nvPr>
            <p:ph type="sldImg"/>
          </p:nvPr>
        </p:nvSpPr>
        <p:spPr>
          <a:prstGeom prst="rect">
            <a:avLst/>
          </a:prstGeom>
        </p:spPr>
        <p:txBody>
          <a:bodyPr/>
          <a:lstStyle/>
          <a:p>
            <a:pPr/>
          </a:p>
        </p:txBody>
      </p:sp>
      <p:sp>
        <p:nvSpPr>
          <p:cNvPr id="301" name="Shape 301"/>
          <p:cNvSpPr/>
          <p:nvPr>
            <p:ph type="body" sz="quarter" idx="1"/>
          </p:nvPr>
        </p:nvSpPr>
        <p:spPr>
          <a:prstGeom prst="rect">
            <a:avLst/>
          </a:prstGeom>
        </p:spPr>
        <p:txBody>
          <a:bodyPr/>
          <a:lstStyle/>
          <a:p>
            <a:pPr/>
            <a:r>
              <a:t>The next largest improvement we found were better component APIs.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6" name="Shape 306"/>
          <p:cNvSpPr/>
          <p:nvPr>
            <p:ph type="sldImg"/>
          </p:nvPr>
        </p:nvSpPr>
        <p:spPr>
          <a:prstGeom prst="rect">
            <a:avLst/>
          </a:prstGeom>
        </p:spPr>
        <p:txBody>
          <a:bodyPr/>
          <a:lstStyle/>
          <a:p>
            <a:pPr/>
          </a:p>
        </p:txBody>
      </p:sp>
      <p:sp>
        <p:nvSpPr>
          <p:cNvPr id="307" name="Shape 307"/>
          <p:cNvSpPr/>
          <p:nvPr>
            <p:ph type="body" sz="quarter" idx="1"/>
          </p:nvPr>
        </p:nvSpPr>
        <p:spPr>
          <a:prstGeom prst="rect">
            <a:avLst/>
          </a:prstGeom>
        </p:spPr>
        <p:txBody>
          <a:bodyPr/>
          <a:lstStyle/>
          <a:p>
            <a:pPr/>
            <a:r>
              <a:t>As a UI developer I spend a lot of time considering component APIs and how other developers interact with them. Do we pass scalars as props? Or objects? Or some mix? How do we namespace our props? We use prop type declarations to improve the development experience and avoid type errors but they don’t tell us that much. Consider this example: can we pass in any string as a first or last name? Or just ones from a specific data source?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2" name="Shape 312"/>
          <p:cNvSpPr/>
          <p:nvPr>
            <p:ph type="sldImg"/>
          </p:nvPr>
        </p:nvSpPr>
        <p:spPr>
          <a:prstGeom prst="rect">
            <a:avLst/>
          </a:prstGeom>
        </p:spPr>
        <p:txBody>
          <a:bodyPr/>
          <a:lstStyle/>
          <a:p>
            <a:pPr/>
          </a:p>
        </p:txBody>
      </p:sp>
      <p:sp>
        <p:nvSpPr>
          <p:cNvPr id="313" name="Shape 313"/>
          <p:cNvSpPr/>
          <p:nvPr>
            <p:ph type="body" sz="quarter" idx="1"/>
          </p:nvPr>
        </p:nvSpPr>
        <p:spPr>
          <a:prstGeom prst="rect">
            <a:avLst/>
          </a:prstGeom>
        </p:spPr>
        <p:txBody>
          <a:bodyPr/>
          <a:lstStyle/>
          <a:p>
            <a:pPr/>
            <a:r>
              <a:t>Once our components speak GraphQL a lot of these questions start answering themselves. Instead of passing random values between components we pass GraphQL types. Nearly any component in our User domain accepts a User GraphQL type as its main prop. Simple. </a:t>
            </a:r>
          </a:p>
          <a:p>
            <a:pPr/>
          </a:p>
          <a:p>
            <a:pPr/>
            <a:r>
              <a:t>In addition to simplifying questions around component APIs the use of GraphQL fragments also tells us a lot about where our data comes from. This is a very powerful tool as we can define data dependencies statically without having to “connect” the component directly.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1" name="Shape 131"/>
          <p:cNvSpPr/>
          <p:nvPr>
            <p:ph type="sldImg"/>
          </p:nvPr>
        </p:nvSpPr>
        <p:spPr>
          <a:prstGeom prst="rect">
            <a:avLst/>
          </a:prstGeom>
        </p:spPr>
        <p:txBody>
          <a:bodyPr/>
          <a:lstStyle/>
          <a:p>
            <a:pPr/>
          </a:p>
        </p:txBody>
      </p:sp>
      <p:sp>
        <p:nvSpPr>
          <p:cNvPr id="132" name="Shape 132"/>
          <p:cNvSpPr/>
          <p:nvPr>
            <p:ph type="body" sz="quarter" idx="1"/>
          </p:nvPr>
        </p:nvSpPr>
        <p:spPr>
          <a:prstGeom prst="rect">
            <a:avLst/>
          </a:prstGeom>
        </p:spPr>
        <p:txBody>
          <a:bodyPr/>
          <a:lstStyle/>
          <a:p>
            <a:pPr/>
            <a:r>
              <a:t>At Docker we use many of my favorite technologies to build UI.</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8" name="Shape 318"/>
          <p:cNvSpPr/>
          <p:nvPr>
            <p:ph type="sldImg"/>
          </p:nvPr>
        </p:nvSpPr>
        <p:spPr>
          <a:prstGeom prst="rect">
            <a:avLst/>
          </a:prstGeom>
        </p:spPr>
        <p:txBody>
          <a:bodyPr/>
          <a:lstStyle/>
          <a:p>
            <a:pPr/>
          </a:p>
        </p:txBody>
      </p:sp>
      <p:sp>
        <p:nvSpPr>
          <p:cNvPr id="319" name="Shape 319"/>
          <p:cNvSpPr/>
          <p:nvPr>
            <p:ph type="body" sz="quarter" idx="1"/>
          </p:nvPr>
        </p:nvSpPr>
        <p:spPr>
          <a:prstGeom prst="rect">
            <a:avLst/>
          </a:prstGeom>
        </p:spPr>
        <p:txBody>
          <a:bodyPr/>
          <a:lstStyle/>
          <a:p>
            <a:pPr/>
            <a:r>
              <a:t>Components further up the tree can then compose these data dependencies via fragment composition. In Redux it’s common to follow a container / presentational component pattern as a way to enforce a basic separation of concerns. </a:t>
            </a:r>
          </a:p>
          <a:p>
            <a:pPr/>
          </a:p>
          <a:p>
            <a:pPr/>
            <a:r>
              <a:t>This pattern works out great until your deeply nested presentational component change their data dependencies. All of a sudden your connecting components all over the element tree. With GraphQL we can blur the lines between container / presentational with static data dependencies described as GraphQL fragments.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4" name="Shape 324"/>
          <p:cNvSpPr/>
          <p:nvPr>
            <p:ph type="sldImg"/>
          </p:nvPr>
        </p:nvSpPr>
        <p:spPr>
          <a:prstGeom prst="rect">
            <a:avLst/>
          </a:prstGeom>
        </p:spPr>
        <p:txBody>
          <a:bodyPr/>
          <a:lstStyle/>
          <a:p>
            <a:pPr/>
          </a:p>
        </p:txBody>
      </p:sp>
      <p:sp>
        <p:nvSpPr>
          <p:cNvPr id="325" name="Shape 325"/>
          <p:cNvSpPr/>
          <p:nvPr>
            <p:ph type="body" sz="quarter" idx="1"/>
          </p:nvPr>
        </p:nvSpPr>
        <p:spPr>
          <a:prstGeom prst="rect">
            <a:avLst/>
          </a:prstGeom>
        </p:spPr>
        <p:txBody>
          <a:bodyPr/>
          <a:lstStyle/>
          <a:p>
            <a:pPr/>
            <a:r>
              <a:t>Finally, near the top of our element tree, we actually “connect” to our data sources. Our page level components can “accumulate” the data dependencies of all their descendants and resolve that data all at once. </a:t>
            </a:r>
          </a:p>
          <a:p>
            <a:pPr/>
          </a:p>
          <a:p>
            <a:pPr/>
            <a:r>
              <a:t>Previously we had “cascading” data dependencies happening as components all over the element tree independently resolved their data. This resulted in a lot of complex loading states, possible race conditions, and general over fetching. With GraphQL these issues have all but disappeared.</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0" name="Shape 330"/>
          <p:cNvSpPr/>
          <p:nvPr>
            <p:ph type="sldImg"/>
          </p:nvPr>
        </p:nvSpPr>
        <p:spPr>
          <a:prstGeom prst="rect">
            <a:avLst/>
          </a:prstGeom>
        </p:spPr>
        <p:txBody>
          <a:bodyPr/>
          <a:lstStyle/>
          <a:p>
            <a:pPr/>
          </a:p>
        </p:txBody>
      </p:sp>
      <p:sp>
        <p:nvSpPr>
          <p:cNvPr id="331" name="Shape 331"/>
          <p:cNvSpPr/>
          <p:nvPr>
            <p:ph type="body" sz="quarter" idx="1"/>
          </p:nvPr>
        </p:nvSpPr>
        <p:spPr>
          <a:prstGeom prst="rect">
            <a:avLst/>
          </a:prstGeom>
        </p:spPr>
        <p:txBody>
          <a:bodyPr/>
          <a:lstStyle/>
          <a:p>
            <a:pPr/>
            <a:r>
              <a:t>This GraphQL flavor of the container / presentational pattern has worked very well for us. Many times a developer can build out entire features without ever having to touch a container or directly interact with the data layer. They simply write functional components with static data dependencies described as GraphQL fragments.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5" name="Shape 335"/>
          <p:cNvSpPr/>
          <p:nvPr>
            <p:ph type="sldImg"/>
          </p:nvPr>
        </p:nvSpPr>
        <p:spPr>
          <a:prstGeom prst="rect">
            <a:avLst/>
          </a:prstGeom>
        </p:spPr>
        <p:txBody>
          <a:bodyPr/>
          <a:lstStyle/>
          <a:p>
            <a:pPr/>
          </a:p>
        </p:txBody>
      </p:sp>
      <p:sp>
        <p:nvSpPr>
          <p:cNvPr id="336" name="Shape 336"/>
          <p:cNvSpPr/>
          <p:nvPr>
            <p:ph type="body" sz="quarter" idx="1"/>
          </p:nvPr>
        </p:nvSpPr>
        <p:spPr>
          <a:prstGeom prst="rect">
            <a:avLst/>
          </a:prstGeom>
        </p:spPr>
        <p:txBody>
          <a:bodyPr/>
          <a:lstStyle/>
          <a:p>
            <a:pPr/>
            <a:r>
              <a:t>The last major improvement comes from the data modeling capabilities of GraphQL. As React developers we can sometimes neglect the modeling step in building a data layer. We jump straight into implementation. We install Redux and we start writing actions, reducers, selectors…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1" name="Shape 341"/>
          <p:cNvSpPr/>
          <p:nvPr>
            <p:ph type="sldImg"/>
          </p:nvPr>
        </p:nvSpPr>
        <p:spPr>
          <a:prstGeom prst="rect">
            <a:avLst/>
          </a:prstGeom>
        </p:spPr>
        <p:txBody>
          <a:bodyPr/>
          <a:lstStyle/>
          <a:p>
            <a:pPr/>
          </a:p>
        </p:txBody>
      </p:sp>
      <p:sp>
        <p:nvSpPr>
          <p:cNvPr id="342" name="Shape 342"/>
          <p:cNvSpPr/>
          <p:nvPr>
            <p:ph type="body" sz="quarter" idx="1"/>
          </p:nvPr>
        </p:nvSpPr>
        <p:spPr>
          <a:prstGeom prst="rect">
            <a:avLst/>
          </a:prstGeom>
        </p:spPr>
        <p:txBody>
          <a:bodyPr/>
          <a:lstStyle/>
          <a:p>
            <a:pPr/>
            <a:r>
              <a:t>Some of the biggest mistakes I’ve made as a UI developer started just like that. GraphQL formalizes this data modeling step for us. As you build your schema you will be pushed to model your data in a graph, which alone is it’s own benefit. Graphs provide a very natural way to describe and request data. </a:t>
            </a:r>
          </a:p>
          <a:p>
            <a:pPr/>
          </a:p>
          <a:p>
            <a:pPr/>
            <a:r>
              <a:t>In addition you will need to statically type all the possible values that pass through the GraphQL layer which can then serve as the source for codegen’d JavaScript type annotations for the rest of your application. These days the first think I write down are my GraphQL types, everything falls into place easily after that.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6" name="Shape 346"/>
          <p:cNvSpPr/>
          <p:nvPr>
            <p:ph type="sldImg"/>
          </p:nvPr>
        </p:nvSpPr>
        <p:spPr>
          <a:prstGeom prst="rect">
            <a:avLst/>
          </a:prstGeom>
        </p:spPr>
        <p:txBody>
          <a:bodyPr/>
          <a:lstStyle/>
          <a:p>
            <a:pPr/>
          </a:p>
        </p:txBody>
      </p:sp>
      <p:sp>
        <p:nvSpPr>
          <p:cNvPr id="347" name="Shape 347"/>
          <p:cNvSpPr/>
          <p:nvPr>
            <p:ph type="body" sz="quarter" idx="1"/>
          </p:nvPr>
        </p:nvSpPr>
        <p:spPr>
          <a:prstGeom prst="rect">
            <a:avLst/>
          </a:prstGeom>
        </p:spPr>
        <p:txBody>
          <a:bodyPr/>
          <a:lstStyle/>
          <a:p>
            <a:pPr/>
            <a:r>
              <a:t>Our setup at Docker has worked out great so far. Other than the increased bundle size we haven’t really seen any negatives. However, we know there is room for improvement. We’d really like to move our GraphQL interface to the server and reconsider the structure of our core services.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2" name="Shape 352"/>
          <p:cNvSpPr/>
          <p:nvPr>
            <p:ph type="sldImg"/>
          </p:nvPr>
        </p:nvSpPr>
        <p:spPr>
          <a:prstGeom prst="rect">
            <a:avLst/>
          </a:prstGeom>
        </p:spPr>
        <p:txBody>
          <a:bodyPr/>
          <a:lstStyle/>
          <a:p>
            <a:pPr/>
          </a:p>
        </p:txBody>
      </p:sp>
      <p:sp>
        <p:nvSpPr>
          <p:cNvPr id="353" name="Shape 353"/>
          <p:cNvSpPr/>
          <p:nvPr>
            <p:ph type="body" sz="quarter" idx="1"/>
          </p:nvPr>
        </p:nvSpPr>
        <p:spPr>
          <a:prstGeom prst="rect">
            <a:avLst/>
          </a:prstGeom>
        </p:spPr>
        <p:txBody>
          <a:bodyPr/>
          <a:lstStyle/>
          <a:p>
            <a:pPr/>
            <a:r>
              <a:t>Unfortunately we can’t directly replace our existing REST API with a GraphQL one. For one, our customers rely on it — the downside of having a “public” API. In addition, it’s not currently built as separate layer. The next step would need to be another hybrid approach.</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8" name="Shape 358"/>
          <p:cNvSpPr/>
          <p:nvPr>
            <p:ph type="sldImg"/>
          </p:nvPr>
        </p:nvSpPr>
        <p:spPr>
          <a:prstGeom prst="rect">
            <a:avLst/>
          </a:prstGeom>
        </p:spPr>
        <p:txBody>
          <a:bodyPr/>
          <a:lstStyle/>
          <a:p>
            <a:pPr/>
          </a:p>
        </p:txBody>
      </p:sp>
      <p:sp>
        <p:nvSpPr>
          <p:cNvPr id="359" name="Shape 359"/>
          <p:cNvSpPr/>
          <p:nvPr>
            <p:ph type="body" sz="quarter" idx="1"/>
          </p:nvPr>
        </p:nvSpPr>
        <p:spPr>
          <a:prstGeom prst="rect">
            <a:avLst/>
          </a:prstGeom>
        </p:spPr>
        <p:txBody>
          <a:bodyPr/>
          <a:lstStyle/>
          <a:p>
            <a:pPr/>
            <a:r>
              <a:t>Moving GraphQL to our server layer is not so complicated. The majority of the work required is exterior to GraphQL, mostly just getting a production grade Node server configured and approved. I believe the codebase for our GraphQL interface should remain nearly untouched during this transition.</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4" name="Shape 364"/>
          <p:cNvSpPr/>
          <p:nvPr>
            <p:ph type="sldImg"/>
          </p:nvPr>
        </p:nvSpPr>
        <p:spPr>
          <a:prstGeom prst="rect">
            <a:avLst/>
          </a:prstGeom>
        </p:spPr>
        <p:txBody>
          <a:bodyPr/>
          <a:lstStyle/>
          <a:p>
            <a:pPr/>
          </a:p>
        </p:txBody>
      </p:sp>
      <p:sp>
        <p:nvSpPr>
          <p:cNvPr id="365" name="Shape 365"/>
          <p:cNvSpPr/>
          <p:nvPr>
            <p:ph type="body" sz="quarter" idx="1"/>
          </p:nvPr>
        </p:nvSpPr>
        <p:spPr>
          <a:prstGeom prst="rect">
            <a:avLst/>
          </a:prstGeom>
        </p:spPr>
        <p:txBody>
          <a:bodyPr/>
          <a:lstStyle/>
          <a:p>
            <a:pPr/>
            <a:r>
              <a:t>With Docker containers we can improve this architecture a bit by having our GraphQL server running on the same node (or machine) as our REST API. In this setup they would share a network which would minimize the additional overhead.</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0" name="Shape 370"/>
          <p:cNvSpPr/>
          <p:nvPr>
            <p:ph type="sldImg"/>
          </p:nvPr>
        </p:nvSpPr>
        <p:spPr>
          <a:prstGeom prst="rect">
            <a:avLst/>
          </a:prstGeom>
        </p:spPr>
        <p:txBody>
          <a:bodyPr/>
          <a:lstStyle/>
          <a:p>
            <a:pPr/>
          </a:p>
        </p:txBody>
      </p:sp>
      <p:sp>
        <p:nvSpPr>
          <p:cNvPr id="371" name="Shape 371"/>
          <p:cNvSpPr/>
          <p:nvPr>
            <p:ph type="body" sz="quarter" idx="1"/>
          </p:nvPr>
        </p:nvSpPr>
        <p:spPr>
          <a:prstGeom prst="rect">
            <a:avLst/>
          </a:prstGeom>
        </p:spPr>
        <p:txBody>
          <a:bodyPr/>
          <a:lstStyle/>
          <a:p>
            <a:pPr/>
            <a:r>
              <a:t>After moving our GraphQL interface to the server our next step would be to remove it’s dependency on the REST API. This is a much larger task as it effects the stack at a much higher level. In the most optimal scenario I see our services exposing themselves via something like gRPC, with both a REST and GraphQL interface in front of it. </a:t>
            </a:r>
          </a:p>
          <a:p>
            <a:pPr/>
          </a:p>
          <a:p>
            <a:pPr/>
            <a:r>
              <a:t>By abstracting away the REST layer from our core services we can unshackle ourselves from our public API which would be a huge step forward. The service layer would be much simpler (no more Swagger!) and the REST interface could share much of the same code with the GraphQL interface — Node HTTP server, JS models, testing tools, etc. </a:t>
            </a:r>
          </a:p>
          <a:p>
            <a:pPr/>
          </a:p>
          <a:p>
            <a:pPr/>
            <a:r>
              <a:t>Right now our UI team doesn’t own any of the server infrastructure in our applications. One of the thing I’ve come to realize after working with GraphQL is that UI developers know good APIs because we are the primary consumer of them. GraphQL gives us a chance to build better APIs and I believe it’s within our domain as UI developers to build and maintain them. Going forward I would love to see our UI team completely own our API interface layer in our products.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 name="Shape 136"/>
          <p:cNvSpPr/>
          <p:nvPr>
            <p:ph type="sldImg"/>
          </p:nvPr>
        </p:nvSpPr>
        <p:spPr>
          <a:prstGeom prst="rect">
            <a:avLst/>
          </a:prstGeom>
        </p:spPr>
        <p:txBody>
          <a:bodyPr/>
          <a:lstStyle/>
          <a:p>
            <a:pPr/>
          </a:p>
        </p:txBody>
      </p:sp>
      <p:sp>
        <p:nvSpPr>
          <p:cNvPr id="137" name="Shape 137"/>
          <p:cNvSpPr/>
          <p:nvPr>
            <p:ph type="body" sz="quarter" idx="1"/>
          </p:nvPr>
        </p:nvSpPr>
        <p:spPr>
          <a:prstGeom prst="rect">
            <a:avLst/>
          </a:prstGeom>
        </p:spPr>
        <p:txBody>
          <a:bodyPr/>
          <a:lstStyle/>
          <a:p>
            <a:pPr/>
            <a:r>
              <a:t>We use…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5" name="Shape 375"/>
          <p:cNvSpPr/>
          <p:nvPr>
            <p:ph type="sldImg"/>
          </p:nvPr>
        </p:nvSpPr>
        <p:spPr>
          <a:prstGeom prst="rect">
            <a:avLst/>
          </a:prstGeom>
        </p:spPr>
        <p:txBody>
          <a:bodyPr/>
          <a:lstStyle/>
          <a:p>
            <a:pPr/>
          </a:p>
        </p:txBody>
      </p:sp>
      <p:sp>
        <p:nvSpPr>
          <p:cNvPr id="376" name="Shape 376"/>
          <p:cNvSpPr/>
          <p:nvPr>
            <p:ph type="body" sz="quarter" idx="1"/>
          </p:nvPr>
        </p:nvSpPr>
        <p:spPr>
          <a:prstGeom prst="rect">
            <a:avLst/>
          </a:prstGeom>
        </p:spPr>
        <p:txBody>
          <a:bodyPr/>
          <a:lstStyle/>
          <a:p>
            <a:pPr/>
            <a:r>
              <a:t>While our approach to GraphQL is novel at the moment I can envision a future where running GraphQL on the client is not uncommon.</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1" name="Shape 381"/>
          <p:cNvSpPr/>
          <p:nvPr>
            <p:ph type="sldImg"/>
          </p:nvPr>
        </p:nvSpPr>
        <p:spPr>
          <a:prstGeom prst="rect">
            <a:avLst/>
          </a:prstGeom>
        </p:spPr>
        <p:txBody>
          <a:bodyPr/>
          <a:lstStyle/>
          <a:p>
            <a:pPr/>
          </a:p>
        </p:txBody>
      </p:sp>
      <p:sp>
        <p:nvSpPr>
          <p:cNvPr id="382" name="Shape 382"/>
          <p:cNvSpPr/>
          <p:nvPr>
            <p:ph type="body" sz="quarter" idx="1"/>
          </p:nvPr>
        </p:nvSpPr>
        <p:spPr>
          <a:prstGeom prst="rect">
            <a:avLst/>
          </a:prstGeom>
        </p:spPr>
        <p:txBody>
          <a:bodyPr/>
          <a:lstStyle/>
          <a:p>
            <a:pPr/>
            <a:r>
              <a:t>I’m sure many of you are already familiar with the concept of “dapps”, or decentralized applications. In the “dapp” paradigm we rely on decentralized, blockchain networks instead of centralized, private server infrastructure to host the remote portions of our application. The end user interacts with an application running on their device to communicate directly with the blockchain. This interaction is made possible via things like the Web3 JavaScript API for the Ethereum blockchain and browser extensions like Meta Mask. This architecture begs a question, though. With no server between the end users device and the blockchain where does GraphQL fit in?</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7" name="Shape 387"/>
          <p:cNvSpPr/>
          <p:nvPr>
            <p:ph type="sldImg"/>
          </p:nvPr>
        </p:nvSpPr>
        <p:spPr>
          <a:prstGeom prst="rect">
            <a:avLst/>
          </a:prstGeom>
        </p:spPr>
        <p:txBody>
          <a:bodyPr/>
          <a:lstStyle/>
          <a:p>
            <a:pPr/>
          </a:p>
        </p:txBody>
      </p:sp>
      <p:sp>
        <p:nvSpPr>
          <p:cNvPr id="388" name="Shape 388"/>
          <p:cNvSpPr/>
          <p:nvPr>
            <p:ph type="body" sz="quarter" idx="1"/>
          </p:nvPr>
        </p:nvSpPr>
        <p:spPr>
          <a:prstGeom prst="rect">
            <a:avLst/>
          </a:prstGeom>
        </p:spPr>
        <p:txBody>
          <a:bodyPr/>
          <a:lstStyle/>
          <a:p>
            <a:pPr/>
            <a:r>
              <a:t>It fits in on the client. Using GraphQL and a local schema we can write resolvers that call the Web3 APIs exposed on the users device to communicate with the blockchain. Running GraphQL on the client in a world of “dapps” doesn’t seem that crazy. That’s not to say we wouldn’t have some remote GraphQL infrastructure as well.</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3" name="Shape 393"/>
          <p:cNvSpPr/>
          <p:nvPr>
            <p:ph type="sldImg"/>
          </p:nvPr>
        </p:nvSpPr>
        <p:spPr>
          <a:prstGeom prst="rect">
            <a:avLst/>
          </a:prstGeom>
        </p:spPr>
        <p:txBody>
          <a:bodyPr/>
          <a:lstStyle/>
          <a:p>
            <a:pPr/>
          </a:p>
        </p:txBody>
      </p:sp>
      <p:sp>
        <p:nvSpPr>
          <p:cNvPr id="394" name="Shape 394"/>
          <p:cNvSpPr/>
          <p:nvPr>
            <p:ph type="body" sz="quarter" idx="1"/>
          </p:nvPr>
        </p:nvSpPr>
        <p:spPr>
          <a:prstGeom prst="rect">
            <a:avLst/>
          </a:prstGeom>
        </p:spPr>
        <p:txBody>
          <a:bodyPr/>
          <a:lstStyle/>
          <a:p>
            <a:pPr/>
            <a:r>
              <a:t>The ad-hoc server infrastructure in our application could easily be GraphQL based. Using schema-stitching methods we can combine remote GraphQL services together with our local schema to produce a universal interface for our “dapp”. Blockchain tech presents some really exciting possibilities for UI developers. If the “dapp” revolution comes to be our UI applications will take on new life with a much larger role in our stack. </a:t>
            </a:r>
          </a:p>
          <a:p>
            <a:pPr/>
          </a:p>
          <a:p>
            <a:pPr/>
            <a:r>
              <a:t>React and GraphQL are a fantastic pairing that can help us build the applications of today and tomorrow.</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0" name="Shape 400"/>
          <p:cNvSpPr/>
          <p:nvPr>
            <p:ph type="sldImg"/>
          </p:nvPr>
        </p:nvSpPr>
        <p:spPr>
          <a:prstGeom prst="rect">
            <a:avLst/>
          </a:prstGeom>
        </p:spPr>
        <p:txBody>
          <a:bodyPr/>
          <a:lstStyle/>
          <a:p>
            <a:pPr/>
          </a:p>
        </p:txBody>
      </p:sp>
      <p:sp>
        <p:nvSpPr>
          <p:cNvPr id="401" name="Shape 401"/>
          <p:cNvSpPr/>
          <p:nvPr>
            <p:ph type="body" sz="quarter" idx="1"/>
          </p:nvPr>
        </p:nvSpPr>
        <p:spPr>
          <a:prstGeom prst="rect">
            <a:avLst/>
          </a:prstGeom>
        </p:spPr>
        <p:txBody>
          <a:bodyPr/>
          <a:lstStyle/>
          <a:p>
            <a:pPr/>
            <a:r>
              <a:t>If you have questions about our approach or just want to talk GraphQL you can reach me in these places here or in the hallway during the conference. Other than the hallway Reactiflux is your best bet.</a:t>
            </a:r>
            <a:br/>
            <a:br/>
            <a:r>
              <a:t>One last note: we’re hiring senior front-end engineers at Docker so if you like React and GraphQL and are looking for a job let’s chat.</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5" name="Shape 405"/>
          <p:cNvSpPr/>
          <p:nvPr>
            <p:ph type="sldImg"/>
          </p:nvPr>
        </p:nvSpPr>
        <p:spPr>
          <a:prstGeom prst="rect">
            <a:avLst/>
          </a:prstGeom>
        </p:spPr>
        <p:txBody>
          <a:bodyPr/>
          <a:lstStyle/>
          <a:p>
            <a:pPr/>
          </a:p>
        </p:txBody>
      </p:sp>
      <p:sp>
        <p:nvSpPr>
          <p:cNvPr id="406" name="Shape 406"/>
          <p:cNvSpPr/>
          <p:nvPr>
            <p:ph type="body" sz="quarter" idx="1"/>
          </p:nvPr>
        </p:nvSpPr>
        <p:spPr>
          <a:prstGeom prst="rect">
            <a:avLst/>
          </a:prstGeom>
        </p:spPr>
        <p:txBody>
          <a:bodyPr/>
          <a:lstStyle/>
          <a:p>
            <a:pPr/>
            <a:r>
              <a:t>Thanks!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5" name="Shape 145"/>
          <p:cNvSpPr/>
          <p:nvPr>
            <p:ph type="sldImg"/>
          </p:nvPr>
        </p:nvSpPr>
        <p:spPr>
          <a:prstGeom prst="rect">
            <a:avLst/>
          </a:prstGeom>
        </p:spPr>
        <p:txBody>
          <a:bodyPr/>
          <a:lstStyle/>
          <a:p>
            <a:pPr/>
          </a:p>
        </p:txBody>
      </p:sp>
      <p:sp>
        <p:nvSpPr>
          <p:cNvPr id="146" name="Shape 146"/>
          <p:cNvSpPr/>
          <p:nvPr>
            <p:ph type="body" sz="quarter" idx="1"/>
          </p:nvPr>
        </p:nvSpPr>
        <p:spPr>
          <a:prstGeom prst="rect">
            <a:avLst/>
          </a:prstGeom>
        </p:spPr>
        <p:txBody>
          <a:bodyPr/>
          <a:lstStyle/>
          <a:p>
            <a:pPr/>
            <a:r>
              <a:t>… React,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Shape 158"/>
          <p:cNvSpPr/>
          <p:nvPr>
            <p:ph type="sldImg"/>
          </p:nvPr>
        </p:nvSpPr>
        <p:spPr>
          <a:prstGeom prst="rect">
            <a:avLst/>
          </a:prstGeom>
        </p:spPr>
        <p:txBody>
          <a:bodyPr/>
          <a:lstStyle/>
          <a:p>
            <a:pPr/>
          </a:p>
        </p:txBody>
      </p:sp>
      <p:sp>
        <p:nvSpPr>
          <p:cNvPr id="159" name="Shape 159"/>
          <p:cNvSpPr/>
          <p:nvPr>
            <p:ph type="body" sz="quarter" idx="1"/>
          </p:nvPr>
        </p:nvSpPr>
        <p:spPr>
          <a:prstGeom prst="rect">
            <a:avLst/>
          </a:prstGeom>
        </p:spPr>
        <p:txBody>
          <a:bodyPr/>
          <a:lstStyle/>
          <a:p>
            <a:pPr/>
            <a:r>
              <a:t>…Redux,</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p>
            <a:pPr/>
            <a:r>
              <a:t>…Emotion,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6" name="Shape 196"/>
          <p:cNvSpPr/>
          <p:nvPr>
            <p:ph type="sldImg"/>
          </p:nvPr>
        </p:nvSpPr>
        <p:spPr>
          <a:prstGeom prst="rect">
            <a:avLst/>
          </a:prstGeom>
        </p:spPr>
        <p:txBody>
          <a:bodyPr/>
          <a:lstStyle/>
          <a:p>
            <a:pPr/>
          </a:p>
        </p:txBody>
      </p:sp>
      <p:sp>
        <p:nvSpPr>
          <p:cNvPr id="197" name="Shape 197"/>
          <p:cNvSpPr/>
          <p:nvPr>
            <p:ph type="body" sz="quarter" idx="1"/>
          </p:nvPr>
        </p:nvSpPr>
        <p:spPr>
          <a:prstGeom prst="rect">
            <a:avLst/>
          </a:prstGeom>
        </p:spPr>
        <p:txBody>
          <a:bodyPr/>
          <a:lstStyle/>
          <a:p>
            <a:pPr/>
            <a:r>
              <a:t>…and most recently… GraphQL.</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0" name="Shape 200"/>
          <p:cNvSpPr/>
          <p:nvPr>
            <p:ph type="sldImg"/>
          </p:nvPr>
        </p:nvSpPr>
        <p:spPr>
          <a:prstGeom prst="rect">
            <a:avLst/>
          </a:prstGeom>
        </p:spPr>
        <p:txBody>
          <a:bodyPr/>
          <a:lstStyle/>
          <a:p>
            <a:pPr/>
          </a:p>
        </p:txBody>
      </p:sp>
      <p:sp>
        <p:nvSpPr>
          <p:cNvPr id="201" name="Shape 201"/>
          <p:cNvSpPr/>
          <p:nvPr>
            <p:ph type="body" sz="quarter" idx="1"/>
          </p:nvPr>
        </p:nvSpPr>
        <p:spPr>
          <a:prstGeom prst="rect">
            <a:avLst/>
          </a:prstGeom>
        </p:spPr>
        <p:txBody>
          <a:bodyPr/>
          <a:lstStyle/>
          <a:p>
            <a:pPr/>
            <a:r>
              <a:t>So recent, actually, that we haven’t shipped a release with GraphQL yet. I was hoping we’d have wrapped up our release before I presented but… y’all know how releases go… In just a few weeks we’ll be shipping Docker Enterprise Edition 2.0…</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Shape 11"/>
          <p:cNvSpPr/>
          <p:nvPr>
            <p:ph type="title"/>
          </p:nvPr>
        </p:nvSpPr>
        <p:spPr>
          <a:xfrm>
            <a:off x="1270000" y="1638300"/>
            <a:ext cx="10464800" cy="3302000"/>
          </a:xfrm>
          <a:prstGeom prst="rect">
            <a:avLst/>
          </a:prstGeom>
        </p:spPr>
        <p:txBody>
          <a:bodyPr anchor="b"/>
          <a:lstStyle/>
          <a:p>
            <a:pPr/>
            <a:r>
              <a:t>Title Text</a:t>
            </a:r>
          </a:p>
        </p:txBody>
      </p:sp>
      <p:sp>
        <p:nvSpPr>
          <p:cNvPr id="12" name="Shape 12"/>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Shape 93"/>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i="1" sz="2400"/>
            </a:lvl1pPr>
          </a:lstStyle>
          <a:p>
            <a:pPr/>
            <a:r>
              <a:t>–Johnny Appleseed</a:t>
            </a:r>
          </a:p>
        </p:txBody>
      </p:sp>
      <p:sp>
        <p:nvSpPr>
          <p:cNvPr id="94" name="Shape 94"/>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lvl1pPr>
          </a:lstStyle>
          <a:p>
            <a:pPr/>
            <a:r>
              <a:t>“Type a quote here.” </a:t>
            </a:r>
          </a:p>
        </p:txBody>
      </p:sp>
      <p:sp>
        <p:nvSpPr>
          <p:cNvPr id="95" name="Shape 9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Shape 102"/>
          <p:cNvSpPr/>
          <p:nvPr>
            <p:ph type="pic" idx="13"/>
          </p:nvPr>
        </p:nvSpPr>
        <p:spPr>
          <a:xfrm>
            <a:off x="-3175" y="0"/>
            <a:ext cx="13004800" cy="9753600"/>
          </a:xfrm>
          <a:prstGeom prst="rect">
            <a:avLst/>
          </a:prstGeom>
        </p:spPr>
        <p:txBody>
          <a:bodyPr lIns="91439" tIns="45719" rIns="91439" bIns="45719" anchor="t">
            <a:noAutofit/>
          </a:bodyPr>
          <a:lstStyle/>
          <a:p>
            <a:pPr/>
          </a:p>
        </p:txBody>
      </p:sp>
      <p:sp>
        <p:nvSpPr>
          <p:cNvPr id="103" name="Shape 10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hape 11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Shape 20"/>
          <p:cNvSpPr/>
          <p:nvPr>
            <p:ph type="pic" idx="13"/>
          </p:nvPr>
        </p:nvSpPr>
        <p:spPr>
          <a:xfrm>
            <a:off x="1619250" y="660400"/>
            <a:ext cx="9758016" cy="5905500"/>
          </a:xfrm>
          <a:prstGeom prst="rect">
            <a:avLst/>
          </a:prstGeom>
        </p:spPr>
        <p:txBody>
          <a:bodyPr lIns="91439" tIns="45719" rIns="91439" bIns="45719" anchor="t">
            <a:noAutofit/>
          </a:bodyPr>
          <a:lstStyle/>
          <a:p>
            <a:pPr/>
          </a:p>
        </p:txBody>
      </p:sp>
      <p:sp>
        <p:nvSpPr>
          <p:cNvPr id="21" name="Shape 21"/>
          <p:cNvSpPr/>
          <p:nvPr>
            <p:ph type="title"/>
          </p:nvPr>
        </p:nvSpPr>
        <p:spPr>
          <a:xfrm>
            <a:off x="1270000" y="6718300"/>
            <a:ext cx="10464800" cy="1422400"/>
          </a:xfrm>
          <a:prstGeom prst="rect">
            <a:avLst/>
          </a:prstGeom>
        </p:spPr>
        <p:txBody>
          <a:bodyPr/>
          <a:lstStyle/>
          <a:p>
            <a:pPr/>
            <a:r>
              <a:t>Title Text</a:t>
            </a:r>
          </a:p>
        </p:txBody>
      </p:sp>
      <p:sp>
        <p:nvSpPr>
          <p:cNvPr id="22" name="Shape 22"/>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hape 2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Shape 30"/>
          <p:cNvSpPr/>
          <p:nvPr>
            <p:ph type="title"/>
          </p:nvPr>
        </p:nvSpPr>
        <p:spPr>
          <a:xfrm>
            <a:off x="1270000" y="3225800"/>
            <a:ext cx="10464800" cy="3302000"/>
          </a:xfrm>
          <a:prstGeom prst="rect">
            <a:avLst/>
          </a:prstGeom>
        </p:spPr>
        <p:txBody>
          <a:bodyPr/>
          <a:lstStyle/>
          <a:p>
            <a:pPr/>
            <a:r>
              <a:t>Title Text</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Shape 38"/>
          <p:cNvSpPr/>
          <p:nvPr>
            <p:ph type="pic" sz="half" idx="13"/>
          </p:nvPr>
        </p:nvSpPr>
        <p:spPr>
          <a:xfrm>
            <a:off x="6718299" y="638919"/>
            <a:ext cx="5325770" cy="8216901"/>
          </a:xfrm>
          <a:prstGeom prst="rect">
            <a:avLst/>
          </a:prstGeom>
        </p:spPr>
        <p:txBody>
          <a:bodyPr lIns="91439" tIns="45719" rIns="91439" bIns="45719" anchor="t">
            <a:noAutofit/>
          </a:bodyPr>
          <a:lstStyle/>
          <a:p>
            <a:pPr/>
          </a:p>
        </p:txBody>
      </p:sp>
      <p:sp>
        <p:nvSpPr>
          <p:cNvPr id="39" name="Shape 39"/>
          <p:cNvSpPr/>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Shape 40"/>
          <p:cNvSpPr/>
          <p:nvPr>
            <p:ph type="body" sz="quarter" idx="1"/>
          </p:nvPr>
        </p:nvSpPr>
        <p:spPr>
          <a:xfrm>
            <a:off x="952500" y="4762500"/>
            <a:ext cx="5334000" cy="41148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hape 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a:r>
              <a:t>Title Text</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Shape 56"/>
          <p:cNvSpPr/>
          <p:nvPr>
            <p:ph type="title"/>
          </p:nvPr>
        </p:nvSpPr>
        <p:spPr>
          <a:prstGeom prst="rect">
            <a:avLst/>
          </a:prstGeom>
        </p:spPr>
        <p:txBody>
          <a:bodyPr/>
          <a:lstStyle/>
          <a:p>
            <a:pPr/>
            <a:r>
              <a:t>Title Text</a:t>
            </a:r>
          </a:p>
        </p:txBody>
      </p:sp>
      <p:sp>
        <p:nvSpPr>
          <p:cNvPr id="57" name="Shape 57"/>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hape 5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Shape 65"/>
          <p:cNvSpPr/>
          <p:nvPr>
            <p:ph type="pic" sz="half" idx="13"/>
          </p:nvPr>
        </p:nvSpPr>
        <p:spPr>
          <a:xfrm>
            <a:off x="6718300" y="2590800"/>
            <a:ext cx="5334000" cy="6286500"/>
          </a:xfrm>
          <a:prstGeom prst="rect">
            <a:avLst/>
          </a:prstGeom>
        </p:spPr>
        <p:txBody>
          <a:bodyPr lIns="91439" tIns="45719" rIns="91439" bIns="45719" anchor="t">
            <a:noAutofit/>
          </a:bodyPr>
          <a:lstStyle/>
          <a:p>
            <a:pPr/>
          </a:p>
        </p:txBody>
      </p:sp>
      <p:sp>
        <p:nvSpPr>
          <p:cNvPr id="66" name="Shape 66"/>
          <p:cNvSpPr/>
          <p:nvPr>
            <p:ph type="title"/>
          </p:nvPr>
        </p:nvSpPr>
        <p:spPr>
          <a:prstGeom prst="rect">
            <a:avLst/>
          </a:prstGeom>
        </p:spPr>
        <p:txBody>
          <a:bodyPr/>
          <a:lstStyle/>
          <a:p>
            <a:pPr/>
            <a:r>
              <a:t>Title Text</a:t>
            </a:r>
          </a:p>
        </p:txBody>
      </p:sp>
      <p:sp>
        <p:nvSpPr>
          <p:cNvPr id="67" name="Shape 67"/>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231900" indent="-342900">
              <a:spcBef>
                <a:spcPts val="3200"/>
              </a:spcBef>
              <a:defRPr sz="2800"/>
            </a:lvl3pPr>
            <a:lvl4pPr marL="1676400" indent="-342900">
              <a:spcBef>
                <a:spcPts val="3200"/>
              </a:spcBef>
              <a:defRPr sz="2800"/>
            </a:lvl4pPr>
            <a:lvl5pPr marL="21209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hape 6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Shape 75"/>
          <p:cNvSpPr/>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hape 7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Shape 83"/>
          <p:cNvSpPr/>
          <p:nvPr>
            <p:ph type="pic" sz="quarter" idx="13"/>
          </p:nvPr>
        </p:nvSpPr>
        <p:spPr>
          <a:xfrm>
            <a:off x="6731000" y="4965700"/>
            <a:ext cx="5334000" cy="3898900"/>
          </a:xfrm>
          <a:prstGeom prst="rect">
            <a:avLst/>
          </a:prstGeom>
        </p:spPr>
        <p:txBody>
          <a:bodyPr lIns="91439" tIns="45719" rIns="91439" bIns="45719" anchor="t">
            <a:noAutofit/>
          </a:bodyPr>
          <a:lstStyle/>
          <a:p>
            <a:pPr/>
          </a:p>
        </p:txBody>
      </p:sp>
      <p:sp>
        <p:nvSpPr>
          <p:cNvPr id="84" name="Shape 84"/>
          <p:cNvSpPr/>
          <p:nvPr>
            <p:ph type="pic" sz="quarter" idx="14"/>
          </p:nvPr>
        </p:nvSpPr>
        <p:spPr>
          <a:xfrm>
            <a:off x="6731000" y="635000"/>
            <a:ext cx="5334000" cy="3898900"/>
          </a:xfrm>
          <a:prstGeom prst="rect">
            <a:avLst/>
          </a:prstGeom>
        </p:spPr>
        <p:txBody>
          <a:bodyPr lIns="91439" tIns="45719" rIns="91439" bIns="45719" anchor="t">
            <a:noAutofit/>
          </a:bodyPr>
          <a:lstStyle/>
          <a:p>
            <a:pPr/>
          </a:p>
        </p:txBody>
      </p:sp>
      <p:sp>
        <p:nvSpPr>
          <p:cNvPr id="85" name="Shape 85"/>
          <p:cNvSpPr/>
          <p:nvPr>
            <p:ph type="pic" sz="half" idx="15"/>
          </p:nvPr>
        </p:nvSpPr>
        <p:spPr>
          <a:xfrm>
            <a:off x="952500" y="635000"/>
            <a:ext cx="5334000" cy="8229600"/>
          </a:xfrm>
          <a:prstGeom prst="rect">
            <a:avLst/>
          </a:prstGeom>
        </p:spPr>
        <p:txBody>
          <a:bodyPr lIns="91439" tIns="45719" rIns="91439" bIns="45719" anchor="t">
            <a:noAutofit/>
          </a:bodyPr>
          <a:lstStyle/>
          <a:p>
            <a:pPr/>
          </a:p>
        </p:txBody>
      </p:sp>
      <p:sp>
        <p:nvSpPr>
          <p:cNvPr id="86" name="Shape 8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sp>
        <p:nvSpPr>
          <p:cNvPr id="2" name="Shape 2"/>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Shape 3"/>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6311798" y="925830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2.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jpe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12.png"/><Relationship Id="rId5" Type="http://schemas.openxmlformats.org/officeDocument/2006/relationships/image" Target="../media/image23.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28.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17.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29.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30.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31.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32.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33.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34.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5.png"/><Relationship Id="rId4" Type="http://schemas.openxmlformats.org/officeDocument/2006/relationships/hyperlink" Target="https://bit.ly/graphql-outside-the-box" TargetMode="External"/></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7.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9.png"/><Relationship Id="rId10" Type="http://schemas.openxmlformats.org/officeDocument/2006/relationships/image" Target="../media/image7.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10.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1.png"/><Relationship Id="rId11" Type="http://schemas.openxmlformats.org/officeDocument/2006/relationships/image" Target="../media/image9.png"/><Relationship Id="rId12" Type="http://schemas.openxmlformats.org/officeDocument/2006/relationships/image" Target="../media/image7.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Shape 119"/>
          <p:cNvSpPr/>
          <p:nvPr>
            <p:ph type="title"/>
          </p:nvPr>
        </p:nvSpPr>
        <p:spPr>
          <a:prstGeom prst="rect">
            <a:avLst/>
          </a:prstGeom>
        </p:spPr>
        <p:txBody>
          <a:bodyPr/>
          <a:lstStyle/>
          <a:p>
            <a: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spc="239">
                <a:solidFill>
                  <a:srgbClr val="000000"/>
                </a:solidFill>
                <a:latin typeface="Helvetica"/>
                <a:ea typeface="Helvetica"/>
                <a:cs typeface="Helvetica"/>
                <a:sym typeface="Helvetica"/>
              </a:defRPr>
            </a:pPr>
            <a:r>
              <a:t>👋 </a:t>
            </a:r>
            <a:r>
              <a:rPr>
                <a:solidFill>
                  <a:srgbClr val="FFFFFF"/>
                </a:solidFill>
              </a:rPr>
              <a:t>hello Reactathon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3" name="Screen Shot 2018-03-14 at 11.44.16 PM.png"/>
          <p:cNvPicPr>
            <a:picLocks noChangeAspect="1"/>
          </p:cNvPicPr>
          <p:nvPr/>
        </p:nvPicPr>
        <p:blipFill>
          <a:blip r:embed="rId3">
            <a:extLst/>
          </a:blip>
          <a:stretch>
            <a:fillRect/>
          </a:stretch>
        </p:blipFill>
        <p:spPr>
          <a:xfrm>
            <a:off x="0" y="1089544"/>
            <a:ext cx="13004800" cy="7574512"/>
          </a:xfrm>
          <a:prstGeom prst="rect">
            <a:avLst/>
          </a:prstGeom>
          <a:ln w="12700">
            <a:miter lim="400000"/>
          </a:ln>
        </p:spPr>
      </p:pic>
      <p:pic>
        <p:nvPicPr>
          <p:cNvPr id="204" name="GraphQL_Logo.svg.png"/>
          <p:cNvPicPr>
            <a:picLocks noChangeAspect="1"/>
          </p:cNvPicPr>
          <p:nvPr/>
        </p:nvPicPr>
        <p:blipFill>
          <a:blip r:embed="rId4">
            <a:extLst/>
          </a:blip>
          <a:stretch>
            <a:fillRect/>
          </a:stretch>
        </p:blipFill>
        <p:spPr>
          <a:xfrm>
            <a:off x="6686748" y="5297338"/>
            <a:ext cx="9753601" cy="975360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8" name="Shape 208"/>
          <p:cNvSpPr/>
          <p:nvPr>
            <p:ph type="ctrTitle"/>
          </p:nvPr>
        </p:nvSpPr>
        <p:spPr>
          <a:prstGeom prst="rect">
            <a:avLst/>
          </a:prstGeom>
        </p:spPr>
        <p:txBody>
          <a:bodyPr/>
          <a:lstStyle>
            <a:lvl1pPr>
              <a:defRPr b="1" i="1" spc="209" sz="7000">
                <a:latin typeface="Helvetica"/>
                <a:ea typeface="Helvetica"/>
                <a:cs typeface="Helvetica"/>
                <a:sym typeface="Helvetica"/>
              </a:defRPr>
            </a:lvl1pPr>
          </a:lstStyle>
          <a:p>
            <a:pPr/>
            <a:r>
              <a:t>GraphQL at Docker</a:t>
            </a:r>
          </a:p>
        </p:txBody>
      </p:sp>
      <p:sp>
        <p:nvSpPr>
          <p:cNvPr id="209" name="Shape 209"/>
          <p:cNvSpPr/>
          <p:nvPr>
            <p:ph type="subTitle" sz="quarter"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3" name="Shape 213"/>
          <p:cNvSpPr/>
          <p:nvPr>
            <p:ph type="ctrTitle"/>
          </p:nvPr>
        </p:nvSpPr>
        <p:spPr>
          <a:prstGeom prst="rect">
            <a:avLst/>
          </a:prstGeom>
        </p:spPr>
        <p:txBody>
          <a:bodyPr/>
          <a:lstStyle>
            <a:lvl1pPr>
              <a:defRPr b="1" i="1" spc="192" sz="6400">
                <a:latin typeface="Helvetica"/>
                <a:ea typeface="Helvetica"/>
                <a:cs typeface="Helvetica"/>
                <a:sym typeface="Helvetica"/>
              </a:defRPr>
            </a:lvl1pPr>
          </a:lstStyle>
          <a:p>
            <a:pPr/>
            <a:r>
              <a:t>GraphQL outside the box</a:t>
            </a:r>
          </a:p>
        </p:txBody>
      </p:sp>
      <p:sp>
        <p:nvSpPr>
          <p:cNvPr id="214" name="Shape 214"/>
          <p:cNvSpPr/>
          <p:nvPr>
            <p:ph type="subTitle" sz="quarter"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8" name="26nr0e.jpg"/>
          <p:cNvPicPr>
            <a:picLocks noChangeAspect="1"/>
          </p:cNvPicPr>
          <p:nvPr/>
        </p:nvPicPr>
        <p:blipFill>
          <a:blip r:embed="rId3">
            <a:extLst/>
          </a:blip>
          <a:stretch>
            <a:fillRect/>
          </a:stretch>
        </p:blipFill>
        <p:spPr>
          <a:xfrm>
            <a:off x="2683867" y="1065889"/>
            <a:ext cx="7637066" cy="7621822"/>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2" name="Shape 222"/>
          <p:cNvSpPr/>
          <p:nvPr>
            <p:ph type="title" idx="4294967295"/>
          </p:nvPr>
        </p:nvSpPr>
        <p:spPr>
          <a:xfrm>
            <a:off x="1270000" y="1638300"/>
            <a:ext cx="10464800" cy="3302000"/>
          </a:xfrm>
          <a:prstGeom prst="rect">
            <a:avLst/>
          </a:prstGeom>
        </p:spPr>
        <p:txBody>
          <a:bodyPr anchor="b"/>
          <a:lstStyle>
            <a:lvl1pPr>
              <a:defRPr b="1" i="1" spc="192" sz="6400">
                <a:latin typeface="Helvetica"/>
                <a:ea typeface="Helvetica"/>
                <a:cs typeface="Helvetica"/>
                <a:sym typeface="Helvetica"/>
              </a:defRPr>
            </a:lvl1pPr>
          </a:lstStyle>
          <a:p>
            <a:pPr/>
            <a:r>
              <a:t>GraphQL outside the box</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6" name="Shape 226"/>
          <p:cNvSpPr/>
          <p:nvPr>
            <p:ph type="ctrTitle"/>
          </p:nvPr>
        </p:nvSpPr>
        <p:spPr>
          <a:prstGeom prst="rect">
            <a:avLst/>
          </a:prstGeom>
        </p:spPr>
        <p:txBody>
          <a:bodyPr/>
          <a:lstStyle/>
          <a:p>
            <a:pPr lvl="1">
              <a:defRPr b="1" i="1" spc="239">
                <a:latin typeface="Helvetica"/>
                <a:ea typeface="Helvetica"/>
                <a:cs typeface="Helvetica"/>
                <a:sym typeface="Helvetica"/>
              </a:defRPr>
            </a:pPr>
            <a:r>
              <a:t>Implementation</a:t>
            </a:r>
          </a:p>
        </p:txBody>
      </p:sp>
      <p:sp>
        <p:nvSpPr>
          <p:cNvPr id="227" name="Shape 227"/>
          <p:cNvSpPr/>
          <p:nvPr>
            <p:ph type="subTitle" sz="quarter"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1" name="Drawing (9).png"/>
          <p:cNvPicPr>
            <a:picLocks noChangeAspect="1"/>
          </p:cNvPicPr>
          <p:nvPr/>
        </p:nvPicPr>
        <p:blipFill>
          <a:blip r:embed="rId3">
            <a:extLst/>
          </a:blip>
          <a:stretch>
            <a:fillRect/>
          </a:stretch>
        </p:blipFill>
        <p:spPr>
          <a:xfrm>
            <a:off x="5463617" y="2117932"/>
            <a:ext cx="5638764" cy="6686314"/>
          </a:xfrm>
          <a:prstGeom prst="rect">
            <a:avLst/>
          </a:prstGeom>
          <a:ln w="12700">
            <a:miter lim="400000"/>
          </a:ln>
        </p:spPr>
      </p:pic>
      <p:sp>
        <p:nvSpPr>
          <p:cNvPr id="232" name="Shape 232"/>
          <p:cNvSpPr/>
          <p:nvPr/>
        </p:nvSpPr>
        <p:spPr>
          <a:xfrm>
            <a:off x="487502" y="-176974"/>
            <a:ext cx="11099801" cy="2159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defRPr b="1" i="1" spc="195" sz="6500">
                <a:latin typeface="Helvetica"/>
                <a:ea typeface="Helvetica"/>
                <a:cs typeface="Helvetica"/>
                <a:sym typeface="Helvetica"/>
              </a:defRPr>
            </a:lvl1pPr>
          </a:lstStyle>
          <a:p>
            <a:pPr/>
            <a:r>
              <a:t>Implementation</a:t>
            </a:r>
          </a:p>
        </p:txBody>
      </p:sp>
      <p:sp>
        <p:nvSpPr>
          <p:cNvPr id="233" name="Shape 233"/>
          <p:cNvSpPr/>
          <p:nvPr/>
        </p:nvSpPr>
        <p:spPr>
          <a:xfrm>
            <a:off x="593533" y="1260342"/>
            <a:ext cx="3582145" cy="927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5400">
                <a:solidFill>
                  <a:srgbClr val="D246A7"/>
                </a:solidFill>
                <a:latin typeface="Helvetica"/>
                <a:ea typeface="Helvetica"/>
                <a:cs typeface="Helvetica"/>
                <a:sym typeface="Helvetica"/>
              </a:defRPr>
            </a:lvl1pPr>
          </a:lstStyle>
          <a:p>
            <a:pPr/>
            <a:r>
              <a:t>Traditional</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7" name="Shape 237"/>
          <p:cNvSpPr/>
          <p:nvPr/>
        </p:nvSpPr>
        <p:spPr>
          <a:xfrm>
            <a:off x="487502" y="-176974"/>
            <a:ext cx="11099801" cy="2159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defRPr b="1" i="1" spc="195" sz="6500">
                <a:latin typeface="Helvetica"/>
                <a:ea typeface="Helvetica"/>
                <a:cs typeface="Helvetica"/>
                <a:sym typeface="Helvetica"/>
              </a:defRPr>
            </a:lvl1pPr>
          </a:lstStyle>
          <a:p>
            <a:pPr/>
            <a:r>
              <a:t>Implementation</a:t>
            </a:r>
          </a:p>
        </p:txBody>
      </p:sp>
      <p:sp>
        <p:nvSpPr>
          <p:cNvPr id="238" name="Shape 238"/>
          <p:cNvSpPr/>
          <p:nvPr/>
        </p:nvSpPr>
        <p:spPr>
          <a:xfrm>
            <a:off x="593533" y="1260342"/>
            <a:ext cx="3582145" cy="927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5400">
                <a:solidFill>
                  <a:srgbClr val="D246A7"/>
                </a:solidFill>
                <a:latin typeface="Helvetica"/>
                <a:ea typeface="Helvetica"/>
                <a:cs typeface="Helvetica"/>
                <a:sym typeface="Helvetica"/>
              </a:defRPr>
            </a:lvl1pPr>
          </a:lstStyle>
          <a:p>
            <a:pPr/>
            <a:r>
              <a:t>Traditional</a:t>
            </a:r>
          </a:p>
        </p:txBody>
      </p:sp>
      <p:pic>
        <p:nvPicPr>
          <p:cNvPr id="239" name="apollo-server-express snippet.png"/>
          <p:cNvPicPr>
            <a:picLocks noChangeAspect="1"/>
          </p:cNvPicPr>
          <p:nvPr/>
        </p:nvPicPr>
        <p:blipFill>
          <a:blip r:embed="rId3">
            <a:extLst/>
          </a:blip>
          <a:stretch>
            <a:fillRect/>
          </a:stretch>
        </p:blipFill>
        <p:spPr>
          <a:xfrm>
            <a:off x="546100" y="3351116"/>
            <a:ext cx="11912600" cy="4457701"/>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3" name="Shape 243"/>
          <p:cNvSpPr/>
          <p:nvPr>
            <p:ph type="title"/>
          </p:nvPr>
        </p:nvSpPr>
        <p:spPr>
          <a:xfrm>
            <a:off x="487502" y="-176974"/>
            <a:ext cx="11099801" cy="2159001"/>
          </a:xfrm>
          <a:prstGeom prst="rect">
            <a:avLst/>
          </a:prstGeom>
        </p:spPr>
        <p:txBody>
          <a:bodyPr/>
          <a:lstStyle>
            <a:lvl1pPr algn="l">
              <a:defRPr b="1" i="1" spc="195" sz="6500">
                <a:latin typeface="Helvetica"/>
                <a:ea typeface="Helvetica"/>
                <a:cs typeface="Helvetica"/>
                <a:sym typeface="Helvetica"/>
              </a:defRPr>
            </a:lvl1pPr>
          </a:lstStyle>
          <a:p>
            <a:pPr/>
            <a:r>
              <a:t>Implementation</a:t>
            </a:r>
          </a:p>
        </p:txBody>
      </p:sp>
      <p:pic>
        <p:nvPicPr>
          <p:cNvPr id="244" name="Drawing (10).png"/>
          <p:cNvPicPr>
            <a:picLocks noChangeAspect="1"/>
          </p:cNvPicPr>
          <p:nvPr/>
        </p:nvPicPr>
        <p:blipFill>
          <a:blip r:embed="rId3">
            <a:extLst/>
          </a:blip>
          <a:stretch>
            <a:fillRect/>
          </a:stretch>
        </p:blipFill>
        <p:spPr>
          <a:xfrm>
            <a:off x="4470617" y="1865423"/>
            <a:ext cx="7987057" cy="7490343"/>
          </a:xfrm>
          <a:prstGeom prst="rect">
            <a:avLst/>
          </a:prstGeom>
          <a:ln w="12700">
            <a:miter lim="400000"/>
          </a:ln>
        </p:spPr>
      </p:pic>
      <p:sp>
        <p:nvSpPr>
          <p:cNvPr id="245" name="Shape 245"/>
          <p:cNvSpPr/>
          <p:nvPr/>
        </p:nvSpPr>
        <p:spPr>
          <a:xfrm>
            <a:off x="593533" y="1260342"/>
            <a:ext cx="4267610" cy="927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5400">
                <a:solidFill>
                  <a:srgbClr val="D246A7"/>
                </a:solidFill>
                <a:latin typeface="Helvetica"/>
                <a:ea typeface="Helvetica"/>
                <a:cs typeface="Helvetica"/>
                <a:sym typeface="Helvetica"/>
              </a:defRPr>
            </a:lvl1pPr>
          </a:lstStyle>
          <a:p>
            <a:pPr/>
            <a:r>
              <a:t>On the client</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9" name="Shape 249"/>
          <p:cNvSpPr/>
          <p:nvPr/>
        </p:nvSpPr>
        <p:spPr>
          <a:xfrm>
            <a:off x="487502" y="-176974"/>
            <a:ext cx="11099801" cy="2159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defRPr b="1" i="1" spc="195" sz="6500">
                <a:latin typeface="Helvetica"/>
                <a:ea typeface="Helvetica"/>
                <a:cs typeface="Helvetica"/>
                <a:sym typeface="Helvetica"/>
              </a:defRPr>
            </a:lvl1pPr>
          </a:lstStyle>
          <a:p>
            <a:pPr/>
            <a:r>
              <a:t>Implementation</a:t>
            </a:r>
          </a:p>
        </p:txBody>
      </p:sp>
      <p:sp>
        <p:nvSpPr>
          <p:cNvPr id="250" name="Shape 250"/>
          <p:cNvSpPr/>
          <p:nvPr/>
        </p:nvSpPr>
        <p:spPr>
          <a:xfrm>
            <a:off x="593533" y="1260342"/>
            <a:ext cx="3582145" cy="927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5400">
                <a:solidFill>
                  <a:srgbClr val="D246A7"/>
                </a:solidFill>
                <a:latin typeface="Helvetica"/>
                <a:ea typeface="Helvetica"/>
                <a:cs typeface="Helvetica"/>
                <a:sym typeface="Helvetica"/>
              </a:defRPr>
            </a:lvl1pPr>
          </a:lstStyle>
          <a:p>
            <a:pPr/>
            <a:r>
              <a:t>Traditional</a:t>
            </a:r>
          </a:p>
        </p:txBody>
      </p:sp>
      <p:pic>
        <p:nvPicPr>
          <p:cNvPr id="251" name="http-link snippet.png"/>
          <p:cNvPicPr>
            <a:picLocks noChangeAspect="1"/>
          </p:cNvPicPr>
          <p:nvPr/>
        </p:nvPicPr>
        <p:blipFill>
          <a:blip r:embed="rId3">
            <a:extLst/>
          </a:blip>
          <a:stretch>
            <a:fillRect/>
          </a:stretch>
        </p:blipFill>
        <p:spPr>
          <a:xfrm>
            <a:off x="546100" y="3246326"/>
            <a:ext cx="11912600" cy="4508501"/>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3" name="profile-oval.png"/>
          <p:cNvPicPr>
            <a:picLocks noChangeAspect="1"/>
          </p:cNvPicPr>
          <p:nvPr/>
        </p:nvPicPr>
        <p:blipFill>
          <a:blip r:embed="rId3">
            <a:extLst/>
          </a:blip>
          <a:stretch>
            <a:fillRect/>
          </a:stretch>
        </p:blipFill>
        <p:spPr>
          <a:xfrm>
            <a:off x="4517119" y="861466"/>
            <a:ext cx="3970562" cy="3970562"/>
          </a:xfrm>
          <a:prstGeom prst="rect">
            <a:avLst/>
          </a:prstGeom>
          <a:ln w="12700">
            <a:miter lim="400000"/>
          </a:ln>
        </p:spPr>
      </p:pic>
      <p:pic>
        <p:nvPicPr>
          <p:cNvPr id="124" name="docker-logo.png"/>
          <p:cNvPicPr>
            <a:picLocks noChangeAspect="1"/>
          </p:cNvPicPr>
          <p:nvPr/>
        </p:nvPicPr>
        <p:blipFill>
          <a:blip r:embed="rId4">
            <a:extLst/>
          </a:blip>
          <a:stretch>
            <a:fillRect/>
          </a:stretch>
        </p:blipFill>
        <p:spPr>
          <a:xfrm>
            <a:off x="5088632" y="6367595"/>
            <a:ext cx="3011385" cy="813452"/>
          </a:xfrm>
          <a:prstGeom prst="rect">
            <a:avLst/>
          </a:prstGeom>
          <a:ln w="12700">
            <a:miter lim="400000"/>
          </a:ln>
        </p:spPr>
      </p:pic>
      <p:sp>
        <p:nvSpPr>
          <p:cNvPr id="125" name="Shape 125"/>
          <p:cNvSpPr/>
          <p:nvPr/>
        </p:nvSpPr>
        <p:spPr>
          <a:xfrm>
            <a:off x="3526946" y="5053711"/>
            <a:ext cx="5950908" cy="1092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95" sz="6500">
                <a:latin typeface="Helvetica"/>
                <a:ea typeface="Helvetica"/>
                <a:cs typeface="Helvetica"/>
                <a:sym typeface="Helvetica"/>
              </a:defRPr>
            </a:lvl1pPr>
          </a:lstStyle>
          <a:p>
            <a:pPr/>
            <a:r>
              <a:t>Tyler Martinez</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5" name="Shape 255"/>
          <p:cNvSpPr/>
          <p:nvPr/>
        </p:nvSpPr>
        <p:spPr>
          <a:xfrm>
            <a:off x="487502" y="-176974"/>
            <a:ext cx="11099801" cy="2159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defRPr b="1" i="1" spc="195" sz="6500">
                <a:latin typeface="Helvetica"/>
                <a:ea typeface="Helvetica"/>
                <a:cs typeface="Helvetica"/>
                <a:sym typeface="Helvetica"/>
              </a:defRPr>
            </a:lvl1pPr>
          </a:lstStyle>
          <a:p>
            <a:pPr/>
            <a:r>
              <a:t>Implementation</a:t>
            </a:r>
          </a:p>
        </p:txBody>
      </p:sp>
      <p:sp>
        <p:nvSpPr>
          <p:cNvPr id="256" name="Shape 256"/>
          <p:cNvSpPr/>
          <p:nvPr/>
        </p:nvSpPr>
        <p:spPr>
          <a:xfrm>
            <a:off x="593533" y="1260342"/>
            <a:ext cx="4267610" cy="927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5400">
                <a:solidFill>
                  <a:srgbClr val="D246A7"/>
                </a:solidFill>
                <a:latin typeface="Helvetica"/>
                <a:ea typeface="Helvetica"/>
                <a:cs typeface="Helvetica"/>
                <a:sym typeface="Helvetica"/>
              </a:defRPr>
            </a:lvl1pPr>
          </a:lstStyle>
          <a:p>
            <a:pPr/>
            <a:r>
              <a:t>On the client</a:t>
            </a:r>
          </a:p>
        </p:txBody>
      </p:sp>
      <p:pic>
        <p:nvPicPr>
          <p:cNvPr id="257" name="schema-link snippet.png"/>
          <p:cNvPicPr>
            <a:picLocks noChangeAspect="1"/>
          </p:cNvPicPr>
          <p:nvPr/>
        </p:nvPicPr>
        <p:blipFill>
          <a:blip r:embed="rId3">
            <a:extLst/>
          </a:blip>
          <a:stretch>
            <a:fillRect/>
          </a:stretch>
        </p:blipFill>
        <p:spPr>
          <a:xfrm>
            <a:off x="546100" y="3009900"/>
            <a:ext cx="11912600" cy="4953000"/>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1" name="Shape 261"/>
          <p:cNvSpPr/>
          <p:nvPr>
            <p:ph type="ctrTitle"/>
          </p:nvPr>
        </p:nvSpPr>
        <p:spPr>
          <a:prstGeom prst="rect">
            <a:avLst/>
          </a:prstGeom>
        </p:spPr>
        <p:txBody>
          <a:bodyPr/>
          <a:lstStyle/>
          <a:p>
            <a:pPr lvl="1">
              <a:defRPr b="1" i="1" spc="239">
                <a:latin typeface="Helvetica"/>
                <a:ea typeface="Helvetica"/>
                <a:cs typeface="Helvetica"/>
                <a:sym typeface="Helvetica"/>
              </a:defRPr>
            </a:pPr>
            <a:r>
              <a:t>Why GraphQL?</a:t>
            </a:r>
          </a:p>
        </p:txBody>
      </p:sp>
      <p:sp>
        <p:nvSpPr>
          <p:cNvPr id="262" name="Shape 262"/>
          <p:cNvSpPr/>
          <p:nvPr>
            <p:ph type="subTitle" sz="quarter"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6" name="Shape 266"/>
          <p:cNvSpPr/>
          <p:nvPr>
            <p:ph type="title"/>
          </p:nvPr>
        </p:nvSpPr>
        <p:spPr>
          <a:xfrm>
            <a:off x="487502" y="-176974"/>
            <a:ext cx="11099801" cy="2159001"/>
          </a:xfrm>
          <a:prstGeom prst="rect">
            <a:avLst/>
          </a:prstGeom>
        </p:spPr>
        <p:txBody>
          <a:bodyPr/>
          <a:lstStyle>
            <a:lvl1pPr algn="l">
              <a:defRPr b="1" i="1" spc="195" sz="6500">
                <a:latin typeface="Helvetica"/>
                <a:ea typeface="Helvetica"/>
                <a:cs typeface="Helvetica"/>
                <a:sym typeface="Helvetica"/>
              </a:defRPr>
            </a:lvl1pPr>
          </a:lstStyle>
          <a:p>
            <a:pPr/>
            <a:r>
              <a:t>Why GraphQL?</a:t>
            </a:r>
          </a:p>
        </p:txBody>
      </p:sp>
      <p:sp>
        <p:nvSpPr>
          <p:cNvPr id="267" name="Shape 267"/>
          <p:cNvSpPr/>
          <p:nvPr/>
        </p:nvSpPr>
        <p:spPr>
          <a:xfrm>
            <a:off x="1432796" y="2217863"/>
            <a:ext cx="8488344" cy="422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625642" indent="-625642" algn="l">
              <a:buSzPct val="100000"/>
              <a:buAutoNum type="arabicPeriod" startAt="1"/>
              <a:defRPr b="1" sz="5400">
                <a:latin typeface="Helvetica"/>
                <a:ea typeface="Helvetica"/>
                <a:cs typeface="Helvetica"/>
                <a:sym typeface="Helvetica"/>
              </a:defRPr>
            </a:pPr>
            <a:r>
              <a:t> </a:t>
            </a:r>
            <a:r>
              <a:rPr>
                <a:solidFill>
                  <a:srgbClr val="D246A7"/>
                </a:solidFill>
              </a:rPr>
              <a:t>Better data layer</a:t>
            </a:r>
            <a:br>
              <a:rPr>
                <a:solidFill>
                  <a:srgbClr val="D246A7"/>
                </a:solidFill>
              </a:rPr>
            </a:br>
            <a:r>
              <a:t> </a:t>
            </a:r>
          </a:p>
          <a:p>
            <a:pPr marL="625642" indent="-625642" algn="l">
              <a:buSzPct val="100000"/>
              <a:buAutoNum type="arabicPeriod" startAt="1"/>
              <a:defRPr b="1" sz="5400">
                <a:latin typeface="Helvetica"/>
                <a:ea typeface="Helvetica"/>
                <a:cs typeface="Helvetica"/>
                <a:sym typeface="Helvetica"/>
              </a:defRPr>
            </a:pPr>
            <a:r>
              <a:t> Better component APIs</a:t>
            </a:r>
            <a:br/>
          </a:p>
          <a:p>
            <a:pPr marL="625642" indent="-625642" algn="l">
              <a:buSzPct val="100000"/>
              <a:buAutoNum type="arabicPeriod" startAt="1"/>
              <a:defRPr b="1" sz="5400">
                <a:latin typeface="Helvetica"/>
                <a:ea typeface="Helvetica"/>
                <a:cs typeface="Helvetica"/>
                <a:sym typeface="Helvetica"/>
              </a:defRPr>
            </a:pPr>
            <a:r>
              <a:t> Data modeling</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1" name="Shape 271"/>
          <p:cNvSpPr/>
          <p:nvPr>
            <p:ph type="title"/>
          </p:nvPr>
        </p:nvSpPr>
        <p:spPr>
          <a:xfrm>
            <a:off x="487502" y="-176974"/>
            <a:ext cx="11099801" cy="2159001"/>
          </a:xfrm>
          <a:prstGeom prst="rect">
            <a:avLst/>
          </a:prstGeom>
        </p:spPr>
        <p:txBody>
          <a:bodyPr/>
          <a:lstStyle>
            <a:lvl1pPr algn="l">
              <a:defRPr b="1" i="1" spc="195" sz="6500">
                <a:latin typeface="Helvetica"/>
                <a:ea typeface="Helvetica"/>
                <a:cs typeface="Helvetica"/>
                <a:sym typeface="Helvetica"/>
              </a:defRPr>
            </a:lvl1pPr>
          </a:lstStyle>
          <a:p>
            <a:pPr/>
            <a:r>
              <a:t>Why GraphQL?</a:t>
            </a:r>
          </a:p>
        </p:txBody>
      </p:sp>
      <p:sp>
        <p:nvSpPr>
          <p:cNvPr id="272" name="Shape 272"/>
          <p:cNvSpPr/>
          <p:nvPr/>
        </p:nvSpPr>
        <p:spPr>
          <a:xfrm>
            <a:off x="593533" y="1260342"/>
            <a:ext cx="5488856" cy="927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5400">
                <a:solidFill>
                  <a:srgbClr val="D246A7"/>
                </a:solidFill>
                <a:latin typeface="Helvetica"/>
                <a:ea typeface="Helvetica"/>
                <a:cs typeface="Helvetica"/>
                <a:sym typeface="Helvetica"/>
              </a:defRPr>
            </a:lvl1pPr>
          </a:lstStyle>
          <a:p>
            <a:pPr/>
            <a:r>
              <a:t>Better data layer</a:t>
            </a:r>
          </a:p>
        </p:txBody>
      </p:sp>
      <p:pic>
        <p:nvPicPr>
          <p:cNvPr id="273" name="c337eb8d-2150-46b2-bd51-2ba528000e71 (12).png"/>
          <p:cNvPicPr>
            <a:picLocks noChangeAspect="1"/>
          </p:cNvPicPr>
          <p:nvPr/>
        </p:nvPicPr>
        <p:blipFill>
          <a:blip r:embed="rId3">
            <a:extLst/>
          </a:blip>
          <a:stretch>
            <a:fillRect/>
          </a:stretch>
        </p:blipFill>
        <p:spPr>
          <a:xfrm>
            <a:off x="4090629" y="3468421"/>
            <a:ext cx="3893548" cy="4543958"/>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7" name="Shape 277"/>
          <p:cNvSpPr/>
          <p:nvPr>
            <p:ph type="title"/>
          </p:nvPr>
        </p:nvSpPr>
        <p:spPr>
          <a:xfrm>
            <a:off x="487502" y="-176974"/>
            <a:ext cx="11099801" cy="2159001"/>
          </a:xfrm>
          <a:prstGeom prst="rect">
            <a:avLst/>
          </a:prstGeom>
        </p:spPr>
        <p:txBody>
          <a:bodyPr/>
          <a:lstStyle>
            <a:lvl1pPr algn="l">
              <a:defRPr b="1" i="1" spc="195" sz="6500">
                <a:latin typeface="Helvetica"/>
                <a:ea typeface="Helvetica"/>
                <a:cs typeface="Helvetica"/>
                <a:sym typeface="Helvetica"/>
              </a:defRPr>
            </a:lvl1pPr>
          </a:lstStyle>
          <a:p>
            <a:pPr/>
            <a:r>
              <a:t>Why GraphQL?</a:t>
            </a:r>
          </a:p>
        </p:txBody>
      </p:sp>
      <p:sp>
        <p:nvSpPr>
          <p:cNvPr id="278" name="Shape 278"/>
          <p:cNvSpPr/>
          <p:nvPr/>
        </p:nvSpPr>
        <p:spPr>
          <a:xfrm>
            <a:off x="593533" y="1260342"/>
            <a:ext cx="5488856" cy="927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5400">
                <a:solidFill>
                  <a:srgbClr val="D246A7"/>
                </a:solidFill>
                <a:latin typeface="Helvetica"/>
                <a:ea typeface="Helvetica"/>
                <a:cs typeface="Helvetica"/>
                <a:sym typeface="Helvetica"/>
              </a:defRPr>
            </a:lvl1pPr>
          </a:lstStyle>
          <a:p>
            <a:pPr/>
            <a:r>
              <a:t>Better data layer</a:t>
            </a:r>
          </a:p>
        </p:txBody>
      </p:sp>
      <p:pic>
        <p:nvPicPr>
          <p:cNvPr id="279" name="EazyMode snippet.png"/>
          <p:cNvPicPr>
            <a:picLocks noChangeAspect="1"/>
          </p:cNvPicPr>
          <p:nvPr/>
        </p:nvPicPr>
        <p:blipFill>
          <a:blip r:embed="rId3">
            <a:extLst/>
          </a:blip>
          <a:stretch>
            <a:fillRect/>
          </a:stretch>
        </p:blipFill>
        <p:spPr>
          <a:xfrm>
            <a:off x="546100" y="3646583"/>
            <a:ext cx="11912600" cy="2781301"/>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3" name="Shape 283"/>
          <p:cNvSpPr/>
          <p:nvPr>
            <p:ph type="title"/>
          </p:nvPr>
        </p:nvSpPr>
        <p:spPr>
          <a:xfrm>
            <a:off x="487502" y="-176974"/>
            <a:ext cx="11099801" cy="2159001"/>
          </a:xfrm>
          <a:prstGeom prst="rect">
            <a:avLst/>
          </a:prstGeom>
        </p:spPr>
        <p:txBody>
          <a:bodyPr/>
          <a:lstStyle>
            <a:lvl1pPr algn="l">
              <a:defRPr b="1" i="1" spc="195" sz="6500">
                <a:latin typeface="Helvetica"/>
                <a:ea typeface="Helvetica"/>
                <a:cs typeface="Helvetica"/>
                <a:sym typeface="Helvetica"/>
              </a:defRPr>
            </a:lvl1pPr>
          </a:lstStyle>
          <a:p>
            <a:pPr/>
            <a:r>
              <a:t>Why GraphQL?</a:t>
            </a:r>
          </a:p>
        </p:txBody>
      </p:sp>
      <p:sp>
        <p:nvSpPr>
          <p:cNvPr id="284" name="Shape 284"/>
          <p:cNvSpPr/>
          <p:nvPr/>
        </p:nvSpPr>
        <p:spPr>
          <a:xfrm>
            <a:off x="593533" y="1260342"/>
            <a:ext cx="5488856" cy="927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5400">
                <a:solidFill>
                  <a:srgbClr val="D246A7"/>
                </a:solidFill>
                <a:latin typeface="Helvetica"/>
                <a:ea typeface="Helvetica"/>
                <a:cs typeface="Helvetica"/>
                <a:sym typeface="Helvetica"/>
              </a:defRPr>
            </a:lvl1pPr>
          </a:lstStyle>
          <a:p>
            <a:pPr/>
            <a:r>
              <a:t>Better data layer</a:t>
            </a:r>
          </a:p>
        </p:txBody>
      </p:sp>
      <p:pic>
        <p:nvPicPr>
          <p:cNvPr id="285" name="c337eb8d-2150-46b2-bd51-2ba528000e71 (12).png"/>
          <p:cNvPicPr>
            <a:picLocks noChangeAspect="1"/>
          </p:cNvPicPr>
          <p:nvPr/>
        </p:nvPicPr>
        <p:blipFill>
          <a:blip r:embed="rId3">
            <a:extLst/>
          </a:blip>
          <a:stretch>
            <a:fillRect/>
          </a:stretch>
        </p:blipFill>
        <p:spPr>
          <a:xfrm>
            <a:off x="4090629" y="3468421"/>
            <a:ext cx="3893548" cy="4543958"/>
          </a:xfrm>
          <a:prstGeom prst="rect">
            <a:avLst/>
          </a:prstGeom>
          <a:ln w="12700">
            <a:miter lim="400000"/>
          </a:ln>
        </p:spPr>
      </p:pic>
      <p:sp>
        <p:nvSpPr>
          <p:cNvPr id="286" name="Shape 286"/>
          <p:cNvSpPr/>
          <p:nvPr/>
        </p:nvSpPr>
        <p:spPr>
          <a:xfrm>
            <a:off x="7012762" y="6385855"/>
            <a:ext cx="1638301" cy="210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0">
                <a:solidFill>
                  <a:srgbClr val="000000"/>
                </a:solidFill>
                <a:latin typeface="Helvetica"/>
                <a:ea typeface="Helvetica"/>
                <a:cs typeface="Helvetica"/>
                <a:sym typeface="Helvetica"/>
              </a:defRPr>
            </a:lvl1pPr>
          </a:lstStyle>
          <a:p>
            <a:pPr/>
            <a:r>
              <a:t>🤔</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0" name="Shape 290"/>
          <p:cNvSpPr/>
          <p:nvPr>
            <p:ph type="title"/>
          </p:nvPr>
        </p:nvSpPr>
        <p:spPr>
          <a:xfrm>
            <a:off x="487502" y="-176974"/>
            <a:ext cx="11099801" cy="2159001"/>
          </a:xfrm>
          <a:prstGeom prst="rect">
            <a:avLst/>
          </a:prstGeom>
        </p:spPr>
        <p:txBody>
          <a:bodyPr/>
          <a:lstStyle>
            <a:lvl1pPr algn="l">
              <a:defRPr b="1" i="1" spc="195" sz="6500">
                <a:latin typeface="Helvetica"/>
                <a:ea typeface="Helvetica"/>
                <a:cs typeface="Helvetica"/>
                <a:sym typeface="Helvetica"/>
              </a:defRPr>
            </a:lvl1pPr>
          </a:lstStyle>
          <a:p>
            <a:pPr/>
            <a:r>
              <a:t>Why GraphQL?</a:t>
            </a:r>
          </a:p>
        </p:txBody>
      </p:sp>
      <p:sp>
        <p:nvSpPr>
          <p:cNvPr id="291" name="Shape 291"/>
          <p:cNvSpPr/>
          <p:nvPr/>
        </p:nvSpPr>
        <p:spPr>
          <a:xfrm>
            <a:off x="593533" y="1260342"/>
            <a:ext cx="5488856" cy="927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5400">
                <a:solidFill>
                  <a:srgbClr val="D246A7"/>
                </a:solidFill>
                <a:latin typeface="Helvetica"/>
                <a:ea typeface="Helvetica"/>
                <a:cs typeface="Helvetica"/>
                <a:sym typeface="Helvetica"/>
              </a:defRPr>
            </a:lvl1pPr>
          </a:lstStyle>
          <a:p>
            <a:pPr/>
            <a:r>
              <a:t>Better data layer</a:t>
            </a:r>
          </a:p>
        </p:txBody>
      </p:sp>
      <p:pic>
        <p:nvPicPr>
          <p:cNvPr id="292" name="apollo-seeklogo.com.png"/>
          <p:cNvPicPr>
            <a:picLocks noChangeAspect="1"/>
          </p:cNvPicPr>
          <p:nvPr/>
        </p:nvPicPr>
        <p:blipFill>
          <a:blip r:embed="rId3">
            <a:extLst/>
          </a:blip>
          <a:stretch>
            <a:fillRect/>
          </a:stretch>
        </p:blipFill>
        <p:spPr>
          <a:xfrm>
            <a:off x="1870207" y="3623095"/>
            <a:ext cx="2507410" cy="2507410"/>
          </a:xfrm>
          <a:prstGeom prst="rect">
            <a:avLst/>
          </a:prstGeom>
          <a:ln w="12700">
            <a:miter lim="400000"/>
          </a:ln>
        </p:spPr>
      </p:pic>
      <p:pic>
        <p:nvPicPr>
          <p:cNvPr id="293" name="GraphQL_Logo.svg.png"/>
          <p:cNvPicPr>
            <a:picLocks noChangeAspect="1"/>
          </p:cNvPicPr>
          <p:nvPr/>
        </p:nvPicPr>
        <p:blipFill>
          <a:blip r:embed="rId4">
            <a:extLst/>
          </a:blip>
          <a:stretch>
            <a:fillRect/>
          </a:stretch>
        </p:blipFill>
        <p:spPr>
          <a:xfrm>
            <a:off x="5142720" y="3517120"/>
            <a:ext cx="2719360" cy="2719360"/>
          </a:xfrm>
          <a:prstGeom prst="rect">
            <a:avLst/>
          </a:prstGeom>
          <a:ln w="12700">
            <a:miter lim="400000"/>
          </a:ln>
        </p:spPr>
      </p:pic>
      <p:pic>
        <p:nvPicPr>
          <p:cNvPr id="294" name="relay.png"/>
          <p:cNvPicPr>
            <a:picLocks noChangeAspect="1"/>
          </p:cNvPicPr>
          <p:nvPr/>
        </p:nvPicPr>
        <p:blipFill>
          <a:blip r:embed="rId5">
            <a:extLst/>
          </a:blip>
          <a:stretch>
            <a:fillRect/>
          </a:stretch>
        </p:blipFill>
        <p:spPr>
          <a:xfrm>
            <a:off x="8500184" y="3993923"/>
            <a:ext cx="2998226" cy="1765754"/>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8" name="Shape 298"/>
          <p:cNvSpPr/>
          <p:nvPr>
            <p:ph type="title"/>
          </p:nvPr>
        </p:nvSpPr>
        <p:spPr>
          <a:xfrm>
            <a:off x="487502" y="-176974"/>
            <a:ext cx="11099801" cy="2159001"/>
          </a:xfrm>
          <a:prstGeom prst="rect">
            <a:avLst/>
          </a:prstGeom>
        </p:spPr>
        <p:txBody>
          <a:bodyPr/>
          <a:lstStyle>
            <a:lvl1pPr algn="l">
              <a:defRPr b="1" i="1" spc="195" sz="6500">
                <a:latin typeface="Helvetica"/>
                <a:ea typeface="Helvetica"/>
                <a:cs typeface="Helvetica"/>
                <a:sym typeface="Helvetica"/>
              </a:defRPr>
            </a:lvl1pPr>
          </a:lstStyle>
          <a:p>
            <a:pPr/>
            <a:r>
              <a:t>Why GraphQL?</a:t>
            </a:r>
          </a:p>
        </p:txBody>
      </p:sp>
      <p:sp>
        <p:nvSpPr>
          <p:cNvPr id="299" name="Shape 299"/>
          <p:cNvSpPr/>
          <p:nvPr/>
        </p:nvSpPr>
        <p:spPr>
          <a:xfrm>
            <a:off x="1432796" y="2217863"/>
            <a:ext cx="8488344" cy="422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625642" indent="-625642" algn="l">
              <a:buSzPct val="100000"/>
              <a:buAutoNum type="arabicPeriod" startAt="1"/>
              <a:defRPr b="1" sz="5400">
                <a:latin typeface="Helvetica"/>
                <a:ea typeface="Helvetica"/>
                <a:cs typeface="Helvetica"/>
                <a:sym typeface="Helvetica"/>
              </a:defRPr>
            </a:pPr>
            <a:r>
              <a:t> </a:t>
            </a:r>
            <a:r>
              <a:t>Better data layer</a:t>
            </a:r>
            <a:br/>
            <a:r>
              <a:t> </a:t>
            </a:r>
          </a:p>
          <a:p>
            <a:pPr marL="625642" indent="-625642" algn="l">
              <a:buSzPct val="100000"/>
              <a:buAutoNum type="arabicPeriod" startAt="1"/>
              <a:defRPr b="1" sz="5400">
                <a:latin typeface="Helvetica"/>
                <a:ea typeface="Helvetica"/>
                <a:cs typeface="Helvetica"/>
                <a:sym typeface="Helvetica"/>
              </a:defRPr>
            </a:pPr>
            <a:r>
              <a:t> </a:t>
            </a:r>
            <a:r>
              <a:rPr>
                <a:solidFill>
                  <a:srgbClr val="D246A7"/>
                </a:solidFill>
              </a:rPr>
              <a:t>Better component APIs</a:t>
            </a:r>
            <a:br>
              <a:rPr>
                <a:solidFill>
                  <a:srgbClr val="D246A7"/>
                </a:solidFill>
              </a:rPr>
            </a:br>
          </a:p>
          <a:p>
            <a:pPr marL="625642" indent="-625642" algn="l">
              <a:buSzPct val="100000"/>
              <a:buAutoNum type="arabicPeriod" startAt="1"/>
              <a:defRPr b="1" sz="5400">
                <a:latin typeface="Helvetica"/>
                <a:ea typeface="Helvetica"/>
                <a:cs typeface="Helvetica"/>
                <a:sym typeface="Helvetica"/>
              </a:defRPr>
            </a:pPr>
            <a:r>
              <a:t> Data modeling</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3" name="Shape 303"/>
          <p:cNvSpPr/>
          <p:nvPr>
            <p:ph type="title"/>
          </p:nvPr>
        </p:nvSpPr>
        <p:spPr>
          <a:xfrm>
            <a:off x="487502" y="-176974"/>
            <a:ext cx="11099801" cy="2159001"/>
          </a:xfrm>
          <a:prstGeom prst="rect">
            <a:avLst/>
          </a:prstGeom>
        </p:spPr>
        <p:txBody>
          <a:bodyPr/>
          <a:lstStyle>
            <a:lvl1pPr algn="l">
              <a:defRPr b="1" i="1" spc="195" sz="6500">
                <a:latin typeface="Helvetica"/>
                <a:ea typeface="Helvetica"/>
                <a:cs typeface="Helvetica"/>
                <a:sym typeface="Helvetica"/>
              </a:defRPr>
            </a:lvl1pPr>
          </a:lstStyle>
          <a:p>
            <a:pPr/>
            <a:r>
              <a:t>Why GraphQL?</a:t>
            </a:r>
          </a:p>
        </p:txBody>
      </p:sp>
      <p:sp>
        <p:nvSpPr>
          <p:cNvPr id="304" name="Shape 304"/>
          <p:cNvSpPr/>
          <p:nvPr/>
        </p:nvSpPr>
        <p:spPr>
          <a:xfrm>
            <a:off x="593533" y="1260342"/>
            <a:ext cx="7672165" cy="927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5400">
                <a:solidFill>
                  <a:srgbClr val="D246A7"/>
                </a:solidFill>
                <a:latin typeface="Helvetica"/>
                <a:ea typeface="Helvetica"/>
                <a:cs typeface="Helvetica"/>
                <a:sym typeface="Helvetica"/>
              </a:defRPr>
            </a:lvl1pPr>
          </a:lstStyle>
          <a:p>
            <a:pPr/>
            <a:r>
              <a:t>Better component APIs</a:t>
            </a:r>
          </a:p>
        </p:txBody>
      </p:sp>
      <p:pic>
        <p:nvPicPr>
          <p:cNvPr id="305" name="UserNameDisplay snippet.png"/>
          <p:cNvPicPr>
            <a:picLocks noChangeAspect="1"/>
          </p:cNvPicPr>
          <p:nvPr/>
        </p:nvPicPr>
        <p:blipFill>
          <a:blip r:embed="rId3">
            <a:extLst/>
          </a:blip>
          <a:stretch>
            <a:fillRect/>
          </a:stretch>
        </p:blipFill>
        <p:spPr>
          <a:xfrm>
            <a:off x="546100" y="3028950"/>
            <a:ext cx="11912600" cy="4508500"/>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9" name="Shape 309"/>
          <p:cNvSpPr/>
          <p:nvPr>
            <p:ph type="title"/>
          </p:nvPr>
        </p:nvSpPr>
        <p:spPr>
          <a:xfrm>
            <a:off x="487502" y="-176974"/>
            <a:ext cx="11099801" cy="2159001"/>
          </a:xfrm>
          <a:prstGeom prst="rect">
            <a:avLst/>
          </a:prstGeom>
        </p:spPr>
        <p:txBody>
          <a:bodyPr/>
          <a:lstStyle>
            <a:lvl1pPr algn="l">
              <a:defRPr b="1" i="1" spc="195" sz="6500">
                <a:latin typeface="Helvetica"/>
                <a:ea typeface="Helvetica"/>
                <a:cs typeface="Helvetica"/>
                <a:sym typeface="Helvetica"/>
              </a:defRPr>
            </a:lvl1pPr>
          </a:lstStyle>
          <a:p>
            <a:pPr/>
            <a:r>
              <a:t>Why GraphQL?</a:t>
            </a:r>
          </a:p>
        </p:txBody>
      </p:sp>
      <p:sp>
        <p:nvSpPr>
          <p:cNvPr id="310" name="Shape 310"/>
          <p:cNvSpPr/>
          <p:nvPr/>
        </p:nvSpPr>
        <p:spPr>
          <a:xfrm>
            <a:off x="593533" y="1260342"/>
            <a:ext cx="7672165" cy="927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5400">
                <a:solidFill>
                  <a:srgbClr val="D246A7"/>
                </a:solidFill>
                <a:latin typeface="Helvetica"/>
                <a:ea typeface="Helvetica"/>
                <a:cs typeface="Helvetica"/>
                <a:sym typeface="Helvetica"/>
              </a:defRPr>
            </a:lvl1pPr>
          </a:lstStyle>
          <a:p>
            <a:pPr/>
            <a:r>
              <a:t>Better component APIs</a:t>
            </a:r>
          </a:p>
        </p:txBody>
      </p:sp>
      <p:pic>
        <p:nvPicPr>
          <p:cNvPr id="311" name="UserNameDisplay--better snippet.png"/>
          <p:cNvPicPr>
            <a:picLocks noChangeAspect="1"/>
          </p:cNvPicPr>
          <p:nvPr/>
        </p:nvPicPr>
        <p:blipFill>
          <a:blip r:embed="rId3">
            <a:extLst/>
          </a:blip>
          <a:stretch>
            <a:fillRect/>
          </a:stretch>
        </p:blipFill>
        <p:spPr>
          <a:xfrm>
            <a:off x="1173212" y="2356338"/>
            <a:ext cx="10658376" cy="7044984"/>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9" name="Shape 129"/>
          <p:cNvSpPr/>
          <p:nvPr>
            <p:ph type="ctrTitle"/>
          </p:nvPr>
        </p:nvSpPr>
        <p:spPr>
          <a:prstGeom prst="rect">
            <a:avLst/>
          </a:prstGeom>
        </p:spPr>
        <p:txBody>
          <a:bodyPr/>
          <a:lstStyle>
            <a:lvl1pPr>
              <a:defRPr b="1" i="1" spc="239">
                <a:latin typeface="Helvetica"/>
                <a:ea typeface="Helvetica"/>
                <a:cs typeface="Helvetica"/>
                <a:sym typeface="Helvetica"/>
              </a:defRPr>
            </a:lvl1pPr>
          </a:lstStyle>
          <a:p>
            <a:pPr/>
            <a:r>
              <a:t>UI at Docker</a:t>
            </a:r>
          </a:p>
        </p:txBody>
      </p:sp>
      <p:sp>
        <p:nvSpPr>
          <p:cNvPr id="130" name="Shape 130"/>
          <p:cNvSpPr/>
          <p:nvPr>
            <p:ph type="subTitle" sz="quarter"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5" name="Shape 315"/>
          <p:cNvSpPr/>
          <p:nvPr>
            <p:ph type="title"/>
          </p:nvPr>
        </p:nvSpPr>
        <p:spPr>
          <a:xfrm>
            <a:off x="487502" y="-176974"/>
            <a:ext cx="11099801" cy="2159001"/>
          </a:xfrm>
          <a:prstGeom prst="rect">
            <a:avLst/>
          </a:prstGeom>
        </p:spPr>
        <p:txBody>
          <a:bodyPr/>
          <a:lstStyle>
            <a:lvl1pPr algn="l">
              <a:defRPr b="1" i="1" spc="195" sz="6500">
                <a:latin typeface="Helvetica"/>
                <a:ea typeface="Helvetica"/>
                <a:cs typeface="Helvetica"/>
                <a:sym typeface="Helvetica"/>
              </a:defRPr>
            </a:lvl1pPr>
          </a:lstStyle>
          <a:p>
            <a:pPr/>
            <a:r>
              <a:t>Why GraphQL?</a:t>
            </a:r>
          </a:p>
        </p:txBody>
      </p:sp>
      <p:sp>
        <p:nvSpPr>
          <p:cNvPr id="316" name="Shape 316"/>
          <p:cNvSpPr/>
          <p:nvPr/>
        </p:nvSpPr>
        <p:spPr>
          <a:xfrm>
            <a:off x="593533" y="1260342"/>
            <a:ext cx="7672165" cy="927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5400">
                <a:solidFill>
                  <a:srgbClr val="D246A7"/>
                </a:solidFill>
                <a:latin typeface="Helvetica"/>
                <a:ea typeface="Helvetica"/>
                <a:cs typeface="Helvetica"/>
                <a:sym typeface="Helvetica"/>
              </a:defRPr>
            </a:lvl1pPr>
          </a:lstStyle>
          <a:p>
            <a:pPr/>
            <a:r>
              <a:t>Better component APIs</a:t>
            </a:r>
          </a:p>
        </p:txBody>
      </p:sp>
      <p:pic>
        <p:nvPicPr>
          <p:cNvPr id="317" name="UserAvatar snippet.png"/>
          <p:cNvPicPr>
            <a:picLocks noChangeAspect="1"/>
          </p:cNvPicPr>
          <p:nvPr/>
        </p:nvPicPr>
        <p:blipFill>
          <a:blip r:embed="rId3">
            <a:extLst/>
          </a:blip>
          <a:stretch>
            <a:fillRect/>
          </a:stretch>
        </p:blipFill>
        <p:spPr>
          <a:xfrm>
            <a:off x="875348" y="2237333"/>
            <a:ext cx="11254104" cy="7306770"/>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1" name="Shape 321"/>
          <p:cNvSpPr/>
          <p:nvPr>
            <p:ph type="title"/>
          </p:nvPr>
        </p:nvSpPr>
        <p:spPr>
          <a:xfrm>
            <a:off x="487502" y="-176974"/>
            <a:ext cx="11099801" cy="2159001"/>
          </a:xfrm>
          <a:prstGeom prst="rect">
            <a:avLst/>
          </a:prstGeom>
        </p:spPr>
        <p:txBody>
          <a:bodyPr/>
          <a:lstStyle>
            <a:lvl1pPr algn="l">
              <a:defRPr b="1" i="1" spc="195" sz="6500">
                <a:latin typeface="Helvetica"/>
                <a:ea typeface="Helvetica"/>
                <a:cs typeface="Helvetica"/>
                <a:sym typeface="Helvetica"/>
              </a:defRPr>
            </a:lvl1pPr>
          </a:lstStyle>
          <a:p>
            <a:pPr/>
            <a:r>
              <a:t>Why GraphQL?</a:t>
            </a:r>
          </a:p>
        </p:txBody>
      </p:sp>
      <p:sp>
        <p:nvSpPr>
          <p:cNvPr id="322" name="Shape 322"/>
          <p:cNvSpPr/>
          <p:nvPr/>
        </p:nvSpPr>
        <p:spPr>
          <a:xfrm>
            <a:off x="593533" y="1260342"/>
            <a:ext cx="7672165" cy="927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5400">
                <a:solidFill>
                  <a:srgbClr val="D246A7"/>
                </a:solidFill>
                <a:latin typeface="Helvetica"/>
                <a:ea typeface="Helvetica"/>
                <a:cs typeface="Helvetica"/>
                <a:sym typeface="Helvetica"/>
              </a:defRPr>
            </a:lvl1pPr>
          </a:lstStyle>
          <a:p>
            <a:pPr/>
            <a:r>
              <a:t>Better component APIs</a:t>
            </a:r>
          </a:p>
        </p:txBody>
      </p:sp>
      <p:pic>
        <p:nvPicPr>
          <p:cNvPr id="323" name="UserSettingsPage snippet.png"/>
          <p:cNvPicPr>
            <a:picLocks noChangeAspect="1"/>
          </p:cNvPicPr>
          <p:nvPr/>
        </p:nvPicPr>
        <p:blipFill>
          <a:blip r:embed="rId3">
            <a:extLst/>
          </a:blip>
          <a:stretch>
            <a:fillRect/>
          </a:stretch>
        </p:blipFill>
        <p:spPr>
          <a:xfrm>
            <a:off x="1916148" y="2269763"/>
            <a:ext cx="9172504" cy="7128738"/>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7" name="Shape 327"/>
          <p:cNvSpPr/>
          <p:nvPr>
            <p:ph type="title"/>
          </p:nvPr>
        </p:nvSpPr>
        <p:spPr>
          <a:xfrm>
            <a:off x="487502" y="-176974"/>
            <a:ext cx="11099801" cy="2159001"/>
          </a:xfrm>
          <a:prstGeom prst="rect">
            <a:avLst/>
          </a:prstGeom>
        </p:spPr>
        <p:txBody>
          <a:bodyPr/>
          <a:lstStyle>
            <a:lvl1pPr algn="l">
              <a:defRPr b="1" i="1" spc="195" sz="6500">
                <a:latin typeface="Helvetica"/>
                <a:ea typeface="Helvetica"/>
                <a:cs typeface="Helvetica"/>
                <a:sym typeface="Helvetica"/>
              </a:defRPr>
            </a:lvl1pPr>
          </a:lstStyle>
          <a:p>
            <a:pPr/>
            <a:r>
              <a:t>Why GraphQL?</a:t>
            </a:r>
          </a:p>
        </p:txBody>
      </p:sp>
      <p:sp>
        <p:nvSpPr>
          <p:cNvPr id="328" name="Shape 328"/>
          <p:cNvSpPr/>
          <p:nvPr/>
        </p:nvSpPr>
        <p:spPr>
          <a:xfrm>
            <a:off x="593533" y="1260342"/>
            <a:ext cx="7672165" cy="927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5400">
                <a:solidFill>
                  <a:srgbClr val="D246A7"/>
                </a:solidFill>
                <a:latin typeface="Helvetica"/>
                <a:ea typeface="Helvetica"/>
                <a:cs typeface="Helvetica"/>
                <a:sym typeface="Helvetica"/>
              </a:defRPr>
            </a:lvl1pPr>
          </a:lstStyle>
          <a:p>
            <a:pPr/>
            <a:r>
              <a:t>Better component APIs</a:t>
            </a:r>
          </a:p>
        </p:txBody>
      </p:sp>
      <p:pic>
        <p:nvPicPr>
          <p:cNvPr id="329" name="c337eb8d-2150-46b2-bd51-2ba528000e71 (14).png"/>
          <p:cNvPicPr>
            <a:picLocks noChangeAspect="1"/>
          </p:cNvPicPr>
          <p:nvPr/>
        </p:nvPicPr>
        <p:blipFill>
          <a:blip r:embed="rId3">
            <a:extLst/>
          </a:blip>
          <a:stretch>
            <a:fillRect/>
          </a:stretch>
        </p:blipFill>
        <p:spPr>
          <a:xfrm>
            <a:off x="7005659" y="2485842"/>
            <a:ext cx="3581800" cy="7007261"/>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3" name="Shape 333"/>
          <p:cNvSpPr/>
          <p:nvPr>
            <p:ph type="title"/>
          </p:nvPr>
        </p:nvSpPr>
        <p:spPr>
          <a:xfrm>
            <a:off x="487502" y="-176974"/>
            <a:ext cx="11099801" cy="2159001"/>
          </a:xfrm>
          <a:prstGeom prst="rect">
            <a:avLst/>
          </a:prstGeom>
        </p:spPr>
        <p:txBody>
          <a:bodyPr/>
          <a:lstStyle>
            <a:lvl1pPr algn="l">
              <a:defRPr b="1" i="1" spc="195" sz="6500">
                <a:latin typeface="Helvetica"/>
                <a:ea typeface="Helvetica"/>
                <a:cs typeface="Helvetica"/>
                <a:sym typeface="Helvetica"/>
              </a:defRPr>
            </a:lvl1pPr>
          </a:lstStyle>
          <a:p>
            <a:pPr/>
            <a:r>
              <a:t>Why GraphQL?</a:t>
            </a:r>
          </a:p>
        </p:txBody>
      </p:sp>
      <p:sp>
        <p:nvSpPr>
          <p:cNvPr id="334" name="Shape 334"/>
          <p:cNvSpPr/>
          <p:nvPr/>
        </p:nvSpPr>
        <p:spPr>
          <a:xfrm>
            <a:off x="1432796" y="2217863"/>
            <a:ext cx="8488344" cy="422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625642" indent="-625642" algn="l">
              <a:buSzPct val="100000"/>
              <a:buAutoNum type="arabicPeriod" startAt="1"/>
              <a:defRPr b="1" sz="5400">
                <a:latin typeface="Helvetica"/>
                <a:ea typeface="Helvetica"/>
                <a:cs typeface="Helvetica"/>
                <a:sym typeface="Helvetica"/>
              </a:defRPr>
            </a:pPr>
            <a:r>
              <a:t> </a:t>
            </a:r>
            <a:r>
              <a:t>Better data layer</a:t>
            </a:r>
            <a:br/>
            <a:r>
              <a:t> </a:t>
            </a:r>
          </a:p>
          <a:p>
            <a:pPr marL="625642" indent="-625642" algn="l">
              <a:buSzPct val="100000"/>
              <a:buAutoNum type="arabicPeriod" startAt="1"/>
              <a:defRPr b="1" sz="5400">
                <a:latin typeface="Helvetica"/>
                <a:ea typeface="Helvetica"/>
                <a:cs typeface="Helvetica"/>
                <a:sym typeface="Helvetica"/>
              </a:defRPr>
            </a:pPr>
            <a:r>
              <a:t> </a:t>
            </a:r>
            <a:r>
              <a:t>Better component APIs</a:t>
            </a:r>
            <a:br/>
          </a:p>
          <a:p>
            <a:pPr marL="625642" indent="-625642" algn="l">
              <a:buSzPct val="100000"/>
              <a:buAutoNum type="arabicPeriod" startAt="1"/>
              <a:defRPr b="1" sz="5400">
                <a:latin typeface="Helvetica"/>
                <a:ea typeface="Helvetica"/>
                <a:cs typeface="Helvetica"/>
                <a:sym typeface="Helvetica"/>
              </a:defRPr>
            </a:pPr>
            <a:r>
              <a:t> </a:t>
            </a:r>
            <a:r>
              <a:rPr>
                <a:solidFill>
                  <a:srgbClr val="D246A7"/>
                </a:solidFill>
              </a:rPr>
              <a:t>Data modeling</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8" name="Shape 338"/>
          <p:cNvSpPr/>
          <p:nvPr>
            <p:ph type="title"/>
          </p:nvPr>
        </p:nvSpPr>
        <p:spPr>
          <a:xfrm>
            <a:off x="487502" y="-176974"/>
            <a:ext cx="11099801" cy="2159001"/>
          </a:xfrm>
          <a:prstGeom prst="rect">
            <a:avLst/>
          </a:prstGeom>
        </p:spPr>
        <p:txBody>
          <a:bodyPr/>
          <a:lstStyle>
            <a:lvl1pPr algn="l">
              <a:defRPr b="1" i="1" spc="195" sz="6500">
                <a:latin typeface="Helvetica"/>
                <a:ea typeface="Helvetica"/>
                <a:cs typeface="Helvetica"/>
                <a:sym typeface="Helvetica"/>
              </a:defRPr>
            </a:lvl1pPr>
          </a:lstStyle>
          <a:p>
            <a:pPr/>
            <a:r>
              <a:t>Why GraphQL?</a:t>
            </a:r>
          </a:p>
        </p:txBody>
      </p:sp>
      <p:sp>
        <p:nvSpPr>
          <p:cNvPr id="339" name="Shape 339"/>
          <p:cNvSpPr/>
          <p:nvPr/>
        </p:nvSpPr>
        <p:spPr>
          <a:xfrm>
            <a:off x="593533" y="1260342"/>
            <a:ext cx="4839221" cy="927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5400">
                <a:solidFill>
                  <a:srgbClr val="D246A7"/>
                </a:solidFill>
                <a:latin typeface="Helvetica"/>
                <a:ea typeface="Helvetica"/>
                <a:cs typeface="Helvetica"/>
                <a:sym typeface="Helvetica"/>
              </a:defRPr>
            </a:lvl1pPr>
          </a:lstStyle>
          <a:p>
            <a:pPr/>
            <a:r>
              <a:t>Data modeling</a:t>
            </a:r>
          </a:p>
        </p:txBody>
      </p:sp>
      <p:sp>
        <p:nvSpPr>
          <p:cNvPr id="340" name="Shape 340"/>
          <p:cNvSpPr/>
          <p:nvPr/>
        </p:nvSpPr>
        <p:spPr>
          <a:xfrm>
            <a:off x="1270000" y="16383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lvl="1">
              <a:defRPr b="1" i="1" spc="150" sz="5000">
                <a:latin typeface="Helvetica"/>
                <a:ea typeface="Helvetica"/>
                <a:cs typeface="Helvetica"/>
                <a:sym typeface="Helvetica"/>
              </a:defRPr>
            </a:pPr>
            <a:r>
              <a:t>GraphQL types &gt; Action types</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4" name="Shape 344"/>
          <p:cNvSpPr/>
          <p:nvPr>
            <p:ph type="ctrTitle"/>
          </p:nvPr>
        </p:nvSpPr>
        <p:spPr>
          <a:prstGeom prst="rect">
            <a:avLst/>
          </a:prstGeom>
        </p:spPr>
        <p:txBody>
          <a:bodyPr/>
          <a:lstStyle>
            <a:lvl1pPr>
              <a:defRPr b="1" i="1" spc="239">
                <a:latin typeface="Helvetica"/>
                <a:ea typeface="Helvetica"/>
                <a:cs typeface="Helvetica"/>
                <a:sym typeface="Helvetica"/>
              </a:defRPr>
            </a:lvl1pPr>
          </a:lstStyle>
          <a:p>
            <a:pPr/>
            <a:r>
              <a:t>Next</a:t>
            </a:r>
          </a:p>
        </p:txBody>
      </p:sp>
      <p:sp>
        <p:nvSpPr>
          <p:cNvPr id="345" name="Shape 345"/>
          <p:cNvSpPr/>
          <p:nvPr>
            <p:ph type="subTitle" sz="quarter"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9" name="Shape 349"/>
          <p:cNvSpPr/>
          <p:nvPr>
            <p:ph type="title"/>
          </p:nvPr>
        </p:nvSpPr>
        <p:spPr>
          <a:xfrm>
            <a:off x="487502" y="-176974"/>
            <a:ext cx="11099801" cy="2159001"/>
          </a:xfrm>
          <a:prstGeom prst="rect">
            <a:avLst/>
          </a:prstGeom>
        </p:spPr>
        <p:txBody>
          <a:bodyPr/>
          <a:lstStyle>
            <a:lvl1pPr algn="l">
              <a:defRPr b="1" i="1" spc="195" sz="6500">
                <a:latin typeface="Helvetica"/>
                <a:ea typeface="Helvetica"/>
                <a:cs typeface="Helvetica"/>
                <a:sym typeface="Helvetica"/>
              </a:defRPr>
            </a:lvl1pPr>
          </a:lstStyle>
          <a:p>
            <a:pPr/>
            <a:r>
              <a:t>Next</a:t>
            </a:r>
          </a:p>
        </p:txBody>
      </p:sp>
      <p:pic>
        <p:nvPicPr>
          <p:cNvPr id="350" name="Drawing (10).png"/>
          <p:cNvPicPr>
            <a:picLocks noChangeAspect="1"/>
          </p:cNvPicPr>
          <p:nvPr/>
        </p:nvPicPr>
        <p:blipFill>
          <a:blip r:embed="rId3">
            <a:extLst/>
          </a:blip>
          <a:stretch>
            <a:fillRect/>
          </a:stretch>
        </p:blipFill>
        <p:spPr>
          <a:xfrm>
            <a:off x="4470617" y="1636823"/>
            <a:ext cx="7987057" cy="7490343"/>
          </a:xfrm>
          <a:prstGeom prst="rect">
            <a:avLst/>
          </a:prstGeom>
          <a:ln w="12700">
            <a:miter lim="400000"/>
          </a:ln>
        </p:spPr>
      </p:pic>
      <p:sp>
        <p:nvSpPr>
          <p:cNvPr id="351" name="Shape 351"/>
          <p:cNvSpPr/>
          <p:nvPr/>
        </p:nvSpPr>
        <p:spPr>
          <a:xfrm>
            <a:off x="593533" y="1260342"/>
            <a:ext cx="2590949" cy="927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5400">
                <a:solidFill>
                  <a:srgbClr val="D246A7"/>
                </a:solidFill>
                <a:latin typeface="Helvetica"/>
                <a:ea typeface="Helvetica"/>
                <a:cs typeface="Helvetica"/>
                <a:sym typeface="Helvetica"/>
              </a:defRPr>
            </a:lvl1pPr>
          </a:lstStyle>
          <a:p>
            <a:pPr/>
            <a:r>
              <a:t>Current</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55" name="c337eb8d-2150-46b2-bd51-2ba528000e71 (2).png"/>
          <p:cNvPicPr>
            <a:picLocks noChangeAspect="1"/>
          </p:cNvPicPr>
          <p:nvPr/>
        </p:nvPicPr>
        <p:blipFill>
          <a:blip r:embed="rId3">
            <a:extLst/>
          </a:blip>
          <a:stretch>
            <a:fillRect/>
          </a:stretch>
        </p:blipFill>
        <p:spPr>
          <a:xfrm>
            <a:off x="3421941" y="1803332"/>
            <a:ext cx="7947415" cy="7157301"/>
          </a:xfrm>
          <a:prstGeom prst="rect">
            <a:avLst/>
          </a:prstGeom>
          <a:ln w="12700">
            <a:miter lim="400000"/>
          </a:ln>
        </p:spPr>
      </p:pic>
      <p:sp>
        <p:nvSpPr>
          <p:cNvPr id="356" name="Shape 356"/>
          <p:cNvSpPr/>
          <p:nvPr>
            <p:ph type="title"/>
          </p:nvPr>
        </p:nvSpPr>
        <p:spPr>
          <a:xfrm>
            <a:off x="487502" y="-176974"/>
            <a:ext cx="11099801" cy="2159001"/>
          </a:xfrm>
          <a:prstGeom prst="rect">
            <a:avLst/>
          </a:prstGeom>
        </p:spPr>
        <p:txBody>
          <a:bodyPr/>
          <a:lstStyle>
            <a:lvl1pPr algn="l">
              <a:defRPr b="1" i="1" spc="195" sz="6500">
                <a:latin typeface="Helvetica"/>
                <a:ea typeface="Helvetica"/>
                <a:cs typeface="Helvetica"/>
                <a:sym typeface="Helvetica"/>
              </a:defRPr>
            </a:lvl1pPr>
          </a:lstStyle>
          <a:p>
            <a:pPr/>
            <a:r>
              <a:t>Next</a:t>
            </a:r>
          </a:p>
        </p:txBody>
      </p:sp>
      <p:sp>
        <p:nvSpPr>
          <p:cNvPr id="357" name="Shape 357"/>
          <p:cNvSpPr/>
          <p:nvPr/>
        </p:nvSpPr>
        <p:spPr>
          <a:xfrm>
            <a:off x="593533" y="1260342"/>
            <a:ext cx="2172370" cy="927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5400">
                <a:solidFill>
                  <a:srgbClr val="D246A7"/>
                </a:solidFill>
                <a:latin typeface="Helvetica"/>
                <a:ea typeface="Helvetica"/>
                <a:cs typeface="Helvetica"/>
                <a:sym typeface="Helvetica"/>
              </a:defRPr>
            </a:lvl1pPr>
          </a:lstStyle>
          <a:p>
            <a:pPr/>
            <a:r>
              <a:t>Step 1</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361" name="Shape 361"/>
          <p:cNvSpPr/>
          <p:nvPr>
            <p:ph type="title"/>
          </p:nvPr>
        </p:nvSpPr>
        <p:spPr>
          <a:xfrm>
            <a:off x="487502" y="-176974"/>
            <a:ext cx="11099801" cy="2159001"/>
          </a:xfrm>
          <a:prstGeom prst="rect">
            <a:avLst/>
          </a:prstGeom>
        </p:spPr>
        <p:txBody>
          <a:bodyPr/>
          <a:lstStyle>
            <a:lvl1pPr algn="l">
              <a:defRPr b="1" i="1" spc="195" sz="6500">
                <a:latin typeface="Helvetica"/>
                <a:ea typeface="Helvetica"/>
                <a:cs typeface="Helvetica"/>
                <a:sym typeface="Helvetica"/>
              </a:defRPr>
            </a:lvl1pPr>
          </a:lstStyle>
          <a:p>
            <a:pPr/>
            <a:r>
              <a:t>Next</a:t>
            </a:r>
          </a:p>
        </p:txBody>
      </p:sp>
      <p:pic>
        <p:nvPicPr>
          <p:cNvPr id="362" name="c337eb8d-2150-46b2-bd51-2ba528000e71 (3).png"/>
          <p:cNvPicPr>
            <a:picLocks noChangeAspect="1"/>
          </p:cNvPicPr>
          <p:nvPr/>
        </p:nvPicPr>
        <p:blipFill>
          <a:blip r:embed="rId3">
            <a:extLst/>
          </a:blip>
          <a:stretch>
            <a:fillRect/>
          </a:stretch>
        </p:blipFill>
        <p:spPr>
          <a:xfrm>
            <a:off x="4101992" y="1673919"/>
            <a:ext cx="6909545" cy="7060099"/>
          </a:xfrm>
          <a:prstGeom prst="rect">
            <a:avLst/>
          </a:prstGeom>
          <a:ln w="12700">
            <a:miter lim="400000"/>
          </a:ln>
        </p:spPr>
      </p:pic>
      <p:sp>
        <p:nvSpPr>
          <p:cNvPr id="363" name="Shape 363"/>
          <p:cNvSpPr/>
          <p:nvPr/>
        </p:nvSpPr>
        <p:spPr>
          <a:xfrm>
            <a:off x="593533" y="1260342"/>
            <a:ext cx="2172370" cy="927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5400">
                <a:solidFill>
                  <a:srgbClr val="D246A7"/>
                </a:solidFill>
                <a:latin typeface="Helvetica"/>
                <a:ea typeface="Helvetica"/>
                <a:cs typeface="Helvetica"/>
                <a:sym typeface="Helvetica"/>
              </a:defRPr>
            </a:lvl1pPr>
          </a:lstStyle>
          <a:p>
            <a:pPr/>
            <a:r>
              <a:t>Step 1</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7" name="Shape 367"/>
          <p:cNvSpPr/>
          <p:nvPr>
            <p:ph type="title"/>
          </p:nvPr>
        </p:nvSpPr>
        <p:spPr>
          <a:xfrm>
            <a:off x="487502" y="-176974"/>
            <a:ext cx="11099801" cy="2159001"/>
          </a:xfrm>
          <a:prstGeom prst="rect">
            <a:avLst/>
          </a:prstGeom>
        </p:spPr>
        <p:txBody>
          <a:bodyPr/>
          <a:lstStyle>
            <a:lvl1pPr algn="l">
              <a:defRPr b="1" i="1" spc="195" sz="6500">
                <a:latin typeface="Helvetica"/>
                <a:ea typeface="Helvetica"/>
                <a:cs typeface="Helvetica"/>
                <a:sym typeface="Helvetica"/>
              </a:defRPr>
            </a:lvl1pPr>
          </a:lstStyle>
          <a:p>
            <a:pPr/>
            <a:r>
              <a:t>Next</a:t>
            </a:r>
          </a:p>
        </p:txBody>
      </p:sp>
      <p:pic>
        <p:nvPicPr>
          <p:cNvPr id="368" name="c337eb8d-2150-46b2-bd51-2ba528000e71 (5).png"/>
          <p:cNvPicPr>
            <a:picLocks noChangeAspect="1"/>
          </p:cNvPicPr>
          <p:nvPr/>
        </p:nvPicPr>
        <p:blipFill>
          <a:blip r:embed="rId3">
            <a:extLst/>
          </a:blip>
          <a:stretch>
            <a:fillRect/>
          </a:stretch>
        </p:blipFill>
        <p:spPr>
          <a:xfrm>
            <a:off x="4241134" y="1742073"/>
            <a:ext cx="6866320" cy="7266584"/>
          </a:xfrm>
          <a:prstGeom prst="rect">
            <a:avLst/>
          </a:prstGeom>
          <a:ln w="12700">
            <a:miter lim="400000"/>
          </a:ln>
        </p:spPr>
      </p:pic>
      <p:sp>
        <p:nvSpPr>
          <p:cNvPr id="369" name="Shape 369"/>
          <p:cNvSpPr/>
          <p:nvPr/>
        </p:nvSpPr>
        <p:spPr>
          <a:xfrm>
            <a:off x="593533" y="1260342"/>
            <a:ext cx="2172370" cy="927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5400">
                <a:solidFill>
                  <a:srgbClr val="D246A7"/>
                </a:solidFill>
                <a:latin typeface="Helvetica"/>
                <a:ea typeface="Helvetica"/>
                <a:cs typeface="Helvetica"/>
                <a:sym typeface="Helvetica"/>
              </a:defRPr>
            </a:lvl1pPr>
          </a:lstStyle>
          <a:p>
            <a:pPr/>
            <a:r>
              <a:t>Step 2</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4" name="compose.png"/>
          <p:cNvPicPr>
            <a:picLocks noChangeAspect="1"/>
          </p:cNvPicPr>
          <p:nvPr/>
        </p:nvPicPr>
        <p:blipFill>
          <a:blip r:embed="rId3">
            <a:extLst/>
          </a:blip>
          <a:stretch>
            <a:fillRect/>
          </a:stretch>
        </p:blipFill>
        <p:spPr>
          <a:xfrm>
            <a:off x="3520793" y="2551647"/>
            <a:ext cx="5963214" cy="5869506"/>
          </a:xfrm>
          <a:prstGeom prst="rect">
            <a:avLst/>
          </a:prstGeom>
          <a:ln w="12700">
            <a:miter lim="400000"/>
          </a:ln>
        </p:spPr>
      </p:pic>
      <p:sp>
        <p:nvSpPr>
          <p:cNvPr id="135" name="Shape 135"/>
          <p:cNvSpPr/>
          <p:nvPr>
            <p:ph type="ctrTitle"/>
          </p:nvPr>
        </p:nvSpPr>
        <p:spPr>
          <a:xfrm>
            <a:off x="1270000" y="-1490981"/>
            <a:ext cx="10464800" cy="3302001"/>
          </a:xfrm>
          <a:prstGeom prst="rect">
            <a:avLst/>
          </a:prstGeom>
        </p:spPr>
        <p:txBody>
          <a:bodyPr/>
          <a:lstStyle>
            <a:lvl1pPr>
              <a:defRPr b="1" i="1" spc="239">
                <a:latin typeface="Helvetica"/>
                <a:ea typeface="Helvetica"/>
                <a:cs typeface="Helvetica"/>
                <a:sym typeface="Helvetica"/>
              </a:defRPr>
            </a:lvl1pPr>
          </a:lstStyle>
          <a:p>
            <a:pPr/>
            <a:r>
              <a:t>UI at Docker</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3" name="Shape 373"/>
          <p:cNvSpPr/>
          <p:nvPr>
            <p:ph type="ctrTitle"/>
          </p:nvPr>
        </p:nvSpPr>
        <p:spPr>
          <a:prstGeom prst="rect">
            <a:avLst/>
          </a:prstGeom>
        </p:spPr>
        <p:txBody>
          <a:bodyPr/>
          <a:lstStyle>
            <a:lvl1pPr>
              <a:defRPr b="1" i="1" spc="239">
                <a:latin typeface="Helvetica"/>
                <a:ea typeface="Helvetica"/>
                <a:cs typeface="Helvetica"/>
                <a:sym typeface="Helvetica"/>
              </a:defRPr>
            </a:lvl1pPr>
          </a:lstStyle>
          <a:p>
            <a:pPr/>
            <a:r>
              <a:t>Future</a:t>
            </a:r>
          </a:p>
        </p:txBody>
      </p:sp>
      <p:sp>
        <p:nvSpPr>
          <p:cNvPr id="374" name="Shape 374"/>
          <p:cNvSpPr/>
          <p:nvPr>
            <p:ph type="subTitle" sz="quarter"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8" name="Shape 378"/>
          <p:cNvSpPr/>
          <p:nvPr>
            <p:ph type="title"/>
          </p:nvPr>
        </p:nvSpPr>
        <p:spPr>
          <a:xfrm>
            <a:off x="487502" y="-176974"/>
            <a:ext cx="11099801" cy="2159001"/>
          </a:xfrm>
          <a:prstGeom prst="rect">
            <a:avLst/>
          </a:prstGeom>
        </p:spPr>
        <p:txBody>
          <a:bodyPr/>
          <a:lstStyle>
            <a:lvl1pPr algn="l">
              <a:defRPr b="1" i="1" spc="195" sz="6500">
                <a:latin typeface="Helvetica"/>
                <a:ea typeface="Helvetica"/>
                <a:cs typeface="Helvetica"/>
                <a:sym typeface="Helvetica"/>
              </a:defRPr>
            </a:lvl1pPr>
          </a:lstStyle>
          <a:p>
            <a:pPr/>
            <a:r>
              <a:t>Future</a:t>
            </a:r>
          </a:p>
        </p:txBody>
      </p:sp>
      <p:sp>
        <p:nvSpPr>
          <p:cNvPr id="379" name="Shape 379"/>
          <p:cNvSpPr/>
          <p:nvPr/>
        </p:nvSpPr>
        <p:spPr>
          <a:xfrm>
            <a:off x="593533" y="1260342"/>
            <a:ext cx="2210210" cy="927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5400">
                <a:solidFill>
                  <a:srgbClr val="D246A7"/>
                </a:solidFill>
                <a:latin typeface="Helvetica"/>
                <a:ea typeface="Helvetica"/>
                <a:cs typeface="Helvetica"/>
                <a:sym typeface="Helvetica"/>
              </a:defRPr>
            </a:lvl1pPr>
          </a:lstStyle>
          <a:p>
            <a:pPr/>
            <a:r>
              <a:t>Ðapps</a:t>
            </a:r>
          </a:p>
        </p:txBody>
      </p:sp>
      <p:pic>
        <p:nvPicPr>
          <p:cNvPr id="380" name="c337eb8d-2150-46b2-bd51-2ba528000e71 (7).png"/>
          <p:cNvPicPr>
            <a:picLocks noChangeAspect="1"/>
          </p:cNvPicPr>
          <p:nvPr/>
        </p:nvPicPr>
        <p:blipFill>
          <a:blip r:embed="rId3">
            <a:extLst/>
          </a:blip>
          <a:stretch>
            <a:fillRect/>
          </a:stretch>
        </p:blipFill>
        <p:spPr>
          <a:xfrm>
            <a:off x="2334042" y="2632192"/>
            <a:ext cx="10464383" cy="5763470"/>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4" name="Shape 384"/>
          <p:cNvSpPr/>
          <p:nvPr>
            <p:ph type="title"/>
          </p:nvPr>
        </p:nvSpPr>
        <p:spPr>
          <a:xfrm>
            <a:off x="487502" y="-176974"/>
            <a:ext cx="11099801" cy="2159001"/>
          </a:xfrm>
          <a:prstGeom prst="rect">
            <a:avLst/>
          </a:prstGeom>
        </p:spPr>
        <p:txBody>
          <a:bodyPr/>
          <a:lstStyle>
            <a:lvl1pPr algn="l">
              <a:defRPr b="1" i="1" spc="195" sz="6500">
                <a:latin typeface="Helvetica"/>
                <a:ea typeface="Helvetica"/>
                <a:cs typeface="Helvetica"/>
                <a:sym typeface="Helvetica"/>
              </a:defRPr>
            </a:lvl1pPr>
          </a:lstStyle>
          <a:p>
            <a:pPr/>
            <a:r>
              <a:t>Future</a:t>
            </a:r>
          </a:p>
        </p:txBody>
      </p:sp>
      <p:sp>
        <p:nvSpPr>
          <p:cNvPr id="385" name="Shape 385"/>
          <p:cNvSpPr/>
          <p:nvPr/>
        </p:nvSpPr>
        <p:spPr>
          <a:xfrm>
            <a:off x="593533" y="1260342"/>
            <a:ext cx="5672696" cy="927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5400">
                <a:solidFill>
                  <a:srgbClr val="D246A7"/>
                </a:solidFill>
                <a:latin typeface="Helvetica"/>
                <a:ea typeface="Helvetica"/>
                <a:cs typeface="Helvetica"/>
                <a:sym typeface="Helvetica"/>
              </a:defRPr>
            </a:lvl1pPr>
          </a:lstStyle>
          <a:p>
            <a:pPr/>
            <a:r>
              <a:t>GraphQL + Web3</a:t>
            </a:r>
          </a:p>
        </p:txBody>
      </p:sp>
      <p:pic>
        <p:nvPicPr>
          <p:cNvPr id="386" name="c337eb8d-2150-46b2-bd51-2ba528000e71 (11).png"/>
          <p:cNvPicPr>
            <a:picLocks noChangeAspect="1"/>
          </p:cNvPicPr>
          <p:nvPr/>
        </p:nvPicPr>
        <p:blipFill>
          <a:blip r:embed="rId3">
            <a:extLst/>
          </a:blip>
          <a:stretch>
            <a:fillRect/>
          </a:stretch>
        </p:blipFill>
        <p:spPr>
          <a:xfrm>
            <a:off x="2371926" y="2753015"/>
            <a:ext cx="10419086" cy="5974770"/>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0" name="Shape 390"/>
          <p:cNvSpPr/>
          <p:nvPr>
            <p:ph type="title"/>
          </p:nvPr>
        </p:nvSpPr>
        <p:spPr>
          <a:xfrm>
            <a:off x="487502" y="-176974"/>
            <a:ext cx="11099801" cy="2159001"/>
          </a:xfrm>
          <a:prstGeom prst="rect">
            <a:avLst/>
          </a:prstGeom>
        </p:spPr>
        <p:txBody>
          <a:bodyPr/>
          <a:lstStyle>
            <a:lvl1pPr algn="l">
              <a:defRPr b="1" i="1" spc="195" sz="6500">
                <a:latin typeface="Helvetica"/>
                <a:ea typeface="Helvetica"/>
                <a:cs typeface="Helvetica"/>
                <a:sym typeface="Helvetica"/>
              </a:defRPr>
            </a:lvl1pPr>
          </a:lstStyle>
          <a:p>
            <a:pPr/>
            <a:r>
              <a:t>Future</a:t>
            </a:r>
          </a:p>
        </p:txBody>
      </p:sp>
      <p:sp>
        <p:nvSpPr>
          <p:cNvPr id="391" name="Shape 391"/>
          <p:cNvSpPr/>
          <p:nvPr/>
        </p:nvSpPr>
        <p:spPr>
          <a:xfrm>
            <a:off x="593533" y="1260342"/>
            <a:ext cx="5983114" cy="927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5400">
                <a:solidFill>
                  <a:srgbClr val="D246A7"/>
                </a:solidFill>
                <a:latin typeface="Helvetica"/>
                <a:ea typeface="Helvetica"/>
                <a:cs typeface="Helvetica"/>
                <a:sym typeface="Helvetica"/>
              </a:defRPr>
            </a:lvl1pPr>
          </a:lstStyle>
          <a:p>
            <a:pPr/>
            <a:r>
              <a:t>Schema stitching </a:t>
            </a:r>
          </a:p>
        </p:txBody>
      </p:sp>
      <p:pic>
        <p:nvPicPr>
          <p:cNvPr id="392" name="c337eb8d-2150-46b2-bd51-2ba528000e71 (10).png"/>
          <p:cNvPicPr>
            <a:picLocks noChangeAspect="1"/>
          </p:cNvPicPr>
          <p:nvPr/>
        </p:nvPicPr>
        <p:blipFill>
          <a:blip r:embed="rId3">
            <a:extLst/>
          </a:blip>
          <a:stretch>
            <a:fillRect/>
          </a:stretch>
        </p:blipFill>
        <p:spPr>
          <a:xfrm>
            <a:off x="1957882" y="2713901"/>
            <a:ext cx="10882102" cy="5826170"/>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6" name="Shape 396"/>
          <p:cNvSpPr/>
          <p:nvPr>
            <p:ph type="title"/>
          </p:nvPr>
        </p:nvSpPr>
        <p:spPr>
          <a:xfrm>
            <a:off x="1270000" y="2463800"/>
            <a:ext cx="10464800" cy="3302000"/>
          </a:xfrm>
          <a:prstGeom prst="rect">
            <a:avLst/>
          </a:prstGeom>
        </p:spPr>
        <p:txBody>
          <a:bodyPr/>
          <a:lstStyle/>
          <a:p>
            <a: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spc="239">
                <a:solidFill>
                  <a:srgbClr val="000000"/>
                </a:solidFill>
                <a:latin typeface="Helvetica"/>
                <a:ea typeface="Helvetica"/>
                <a:cs typeface="Helvetica"/>
                <a:sym typeface="Helvetica"/>
              </a:defRPr>
            </a:pPr>
            <a:r>
              <a:t>👇 </a:t>
            </a:r>
            <a:r>
              <a:rPr>
                <a:solidFill>
                  <a:srgbClr val="FFFFFF"/>
                </a:solidFill>
              </a:rPr>
              <a:t>contact</a:t>
            </a:r>
          </a:p>
        </p:txBody>
      </p:sp>
      <p:sp>
        <p:nvSpPr>
          <p:cNvPr id="397" name="Shape 397"/>
          <p:cNvSpPr/>
          <p:nvPr/>
        </p:nvSpPr>
        <p:spPr>
          <a:xfrm>
            <a:off x="2535628" y="4702426"/>
            <a:ext cx="10464801" cy="3302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lvl="1"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spc="135" sz="4500">
                <a:latin typeface="Helvetica"/>
                <a:ea typeface="Helvetica"/>
                <a:cs typeface="Helvetica"/>
                <a:sym typeface="Helvetica"/>
              </a:defRPr>
            </a:pPr>
            <a:r>
              <a:t>✉️  slightlytyler@gmail.com</a:t>
            </a:r>
          </a:p>
          <a:p>
            <a:pPr lvl="4"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spc="135" sz="4500">
                <a:latin typeface="Helvetica"/>
                <a:ea typeface="Helvetica"/>
                <a:cs typeface="Helvetica"/>
                <a:sym typeface="Helvetica"/>
              </a:defRPr>
            </a:pPr>
            <a:r>
              <a:t> @slightlytyler #graphql</a:t>
            </a:r>
          </a:p>
        </p:txBody>
      </p:sp>
      <p:pic>
        <p:nvPicPr>
          <p:cNvPr id="398" name="Group.png"/>
          <p:cNvPicPr>
            <a:picLocks noChangeAspect="1"/>
          </p:cNvPicPr>
          <p:nvPr/>
        </p:nvPicPr>
        <p:blipFill>
          <a:blip r:embed="rId3">
            <a:extLst/>
          </a:blip>
          <a:stretch>
            <a:fillRect/>
          </a:stretch>
        </p:blipFill>
        <p:spPr>
          <a:xfrm>
            <a:off x="2810074" y="6454435"/>
            <a:ext cx="599288" cy="533367"/>
          </a:xfrm>
          <a:prstGeom prst="rect">
            <a:avLst/>
          </a:prstGeom>
          <a:ln w="12700">
            <a:miter lim="400000"/>
          </a:ln>
        </p:spPr>
      </p:pic>
      <p:sp>
        <p:nvSpPr>
          <p:cNvPr id="399" name="Shape 399"/>
          <p:cNvSpPr/>
          <p:nvPr/>
        </p:nvSpPr>
        <p:spPr>
          <a:xfrm>
            <a:off x="2229073" y="7676436"/>
            <a:ext cx="8546654"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2500">
                <a:latin typeface="Helvetica"/>
                <a:ea typeface="Helvetica"/>
                <a:cs typeface="Helvetica"/>
                <a:sym typeface="Helvetica"/>
              </a:defRPr>
            </a:pPr>
            <a:r>
              <a:t>slides available at: </a:t>
            </a:r>
            <a:r>
              <a:rPr u="sng">
                <a:hlinkClick r:id="rId4" invalidUrl="" action="" tgtFrame="" tooltip="" history="1" highlightClick="0" endSnd="0"/>
              </a:rPr>
              <a:t>https://bit.ly/graphql-outside-the-box</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3" name="Shape 403"/>
          <p:cNvSpPr/>
          <p:nvPr>
            <p:ph type="ctrTitle"/>
          </p:nvPr>
        </p:nvSpPr>
        <p:spPr>
          <a:prstGeom prst="rect">
            <a:avLst/>
          </a:prstGeom>
        </p:spPr>
        <p:txBody>
          <a:bodyPr/>
          <a:lstStyle>
            <a:lvl1pPr>
              <a:defRPr b="1" spc="239">
                <a:latin typeface="Helvetica"/>
                <a:ea typeface="Helvetica"/>
                <a:cs typeface="Helvetica"/>
                <a:sym typeface="Helvetica"/>
              </a:defRPr>
            </a:lvl1pPr>
          </a:lstStyle>
          <a:p>
            <a:pPr/>
            <a:r>
              <a:t>thanks :)</a:t>
            </a:r>
          </a:p>
        </p:txBody>
      </p:sp>
      <p:sp>
        <p:nvSpPr>
          <p:cNvPr id="404" name="Shape 404"/>
          <p:cNvSpPr/>
          <p:nvPr>
            <p:ph type="subTitle" sz="quarter" idx="1"/>
          </p:nvPr>
        </p:nvSpPr>
        <p:spPr>
          <a:xfrm>
            <a:off x="1282700" y="5029200"/>
            <a:ext cx="10464800" cy="1130300"/>
          </a:xfrm>
          <a:prstGeom prst="rect">
            <a:avLst/>
          </a:prstGeom>
        </p:spPr>
        <p:txBody>
          <a:bodyPr/>
          <a:lstStyle/>
          <a:p>
            <a:pP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9" name="compose.png"/>
          <p:cNvPicPr>
            <a:picLocks noChangeAspect="1"/>
          </p:cNvPicPr>
          <p:nvPr/>
        </p:nvPicPr>
        <p:blipFill>
          <a:blip r:embed="rId3">
            <a:extLst/>
          </a:blip>
          <a:stretch>
            <a:fillRect/>
          </a:stretch>
        </p:blipFill>
        <p:spPr>
          <a:xfrm>
            <a:off x="3520793" y="2551647"/>
            <a:ext cx="5963214" cy="5869506"/>
          </a:xfrm>
          <a:prstGeom prst="rect">
            <a:avLst/>
          </a:prstGeom>
          <a:ln w="12700">
            <a:miter lim="400000"/>
          </a:ln>
        </p:spPr>
      </p:pic>
      <p:grpSp>
        <p:nvGrpSpPr>
          <p:cNvPr id="142" name="Group 142"/>
          <p:cNvGrpSpPr/>
          <p:nvPr/>
        </p:nvGrpSpPr>
        <p:grpSpPr>
          <a:xfrm>
            <a:off x="7029274" y="2572546"/>
            <a:ext cx="1126144" cy="1098277"/>
            <a:chOff x="0" y="0"/>
            <a:chExt cx="1126142" cy="1098275"/>
          </a:xfrm>
        </p:grpSpPr>
        <p:pic>
          <p:nvPicPr>
            <p:cNvPr id="140" name="Drawing (3).png"/>
            <p:cNvPicPr>
              <a:picLocks noChangeAspect="1"/>
            </p:cNvPicPr>
            <p:nvPr/>
          </p:nvPicPr>
          <p:blipFill>
            <a:blip r:embed="rId4">
              <a:extLst/>
            </a:blip>
            <a:stretch>
              <a:fillRect/>
            </a:stretch>
          </p:blipFill>
          <p:spPr>
            <a:xfrm>
              <a:off x="0" y="0"/>
              <a:ext cx="1126143" cy="1098276"/>
            </a:xfrm>
            <a:prstGeom prst="rect">
              <a:avLst/>
            </a:prstGeom>
            <a:ln w="12700" cap="flat">
              <a:noFill/>
              <a:miter lim="400000"/>
            </a:ln>
            <a:effectLst/>
          </p:spPr>
        </p:pic>
        <p:pic>
          <p:nvPicPr>
            <p:cNvPr id="141" name="react-logo.png"/>
            <p:cNvPicPr>
              <a:picLocks noChangeAspect="1"/>
            </p:cNvPicPr>
            <p:nvPr/>
          </p:nvPicPr>
          <p:blipFill>
            <a:blip r:embed="rId5">
              <a:extLst/>
            </a:blip>
            <a:stretch>
              <a:fillRect/>
            </a:stretch>
          </p:blipFill>
          <p:spPr>
            <a:xfrm>
              <a:off x="149094" y="181439"/>
              <a:ext cx="827955" cy="735398"/>
            </a:xfrm>
            <a:prstGeom prst="rect">
              <a:avLst/>
            </a:prstGeom>
            <a:ln w="12700" cap="flat">
              <a:noFill/>
              <a:miter lim="400000"/>
            </a:ln>
            <a:effectLst/>
          </p:spPr>
        </p:pic>
      </p:grpSp>
      <p:pic>
        <p:nvPicPr>
          <p:cNvPr id="143" name="Drawing (5).png"/>
          <p:cNvPicPr>
            <a:picLocks noChangeAspect="1"/>
          </p:cNvPicPr>
          <p:nvPr/>
        </p:nvPicPr>
        <p:blipFill>
          <a:blip r:embed="rId6">
            <a:extLst/>
          </a:blip>
          <a:stretch>
            <a:fillRect/>
          </a:stretch>
        </p:blipFill>
        <p:spPr>
          <a:xfrm>
            <a:off x="8427401" y="2532333"/>
            <a:ext cx="3788892" cy="1178702"/>
          </a:xfrm>
          <a:prstGeom prst="rect">
            <a:avLst/>
          </a:prstGeom>
          <a:ln w="12700">
            <a:miter lim="400000"/>
          </a:ln>
        </p:spPr>
      </p:pic>
      <p:sp>
        <p:nvSpPr>
          <p:cNvPr id="144" name="Shape 144"/>
          <p:cNvSpPr/>
          <p:nvPr>
            <p:ph type="ctrTitle"/>
          </p:nvPr>
        </p:nvSpPr>
        <p:spPr>
          <a:xfrm>
            <a:off x="1270000" y="-1490981"/>
            <a:ext cx="10464800" cy="3302001"/>
          </a:xfrm>
          <a:prstGeom prst="rect">
            <a:avLst/>
          </a:prstGeom>
        </p:spPr>
        <p:txBody>
          <a:bodyPr/>
          <a:lstStyle>
            <a:lvl1pPr>
              <a:defRPr b="1" i="1" spc="239">
                <a:latin typeface="Helvetica"/>
                <a:ea typeface="Helvetica"/>
                <a:cs typeface="Helvetica"/>
                <a:sym typeface="Helvetica"/>
              </a:defRPr>
            </a:lvl1pPr>
          </a:lstStyle>
          <a:p>
            <a:pPr/>
            <a:r>
              <a:t>UI at Docker</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8" name="Shape 148"/>
          <p:cNvSpPr/>
          <p:nvPr>
            <p:ph type="ctrTitle"/>
          </p:nvPr>
        </p:nvSpPr>
        <p:spPr>
          <a:xfrm>
            <a:off x="1270000" y="-1490981"/>
            <a:ext cx="10464800" cy="3302001"/>
          </a:xfrm>
          <a:prstGeom prst="rect">
            <a:avLst/>
          </a:prstGeom>
        </p:spPr>
        <p:txBody>
          <a:bodyPr/>
          <a:lstStyle>
            <a:lvl1pPr>
              <a:defRPr b="1" i="1" spc="239">
                <a:latin typeface="Helvetica"/>
                <a:ea typeface="Helvetica"/>
                <a:cs typeface="Helvetica"/>
                <a:sym typeface="Helvetica"/>
              </a:defRPr>
            </a:lvl1pPr>
          </a:lstStyle>
          <a:p>
            <a:pPr/>
            <a:r>
              <a:t>UI at Docker</a:t>
            </a:r>
          </a:p>
        </p:txBody>
      </p:sp>
      <p:pic>
        <p:nvPicPr>
          <p:cNvPr id="149" name="compose.png"/>
          <p:cNvPicPr>
            <a:picLocks noChangeAspect="1"/>
          </p:cNvPicPr>
          <p:nvPr/>
        </p:nvPicPr>
        <p:blipFill>
          <a:blip r:embed="rId3">
            <a:extLst/>
          </a:blip>
          <a:stretch>
            <a:fillRect/>
          </a:stretch>
        </p:blipFill>
        <p:spPr>
          <a:xfrm>
            <a:off x="3520793" y="2551647"/>
            <a:ext cx="5963214" cy="5869506"/>
          </a:xfrm>
          <a:prstGeom prst="rect">
            <a:avLst/>
          </a:prstGeom>
          <a:ln w="12700">
            <a:miter lim="400000"/>
          </a:ln>
        </p:spPr>
      </p:pic>
      <p:grpSp>
        <p:nvGrpSpPr>
          <p:cNvPr id="152" name="Group 152"/>
          <p:cNvGrpSpPr/>
          <p:nvPr/>
        </p:nvGrpSpPr>
        <p:grpSpPr>
          <a:xfrm>
            <a:off x="7029274" y="2572546"/>
            <a:ext cx="1126144" cy="1098277"/>
            <a:chOff x="0" y="0"/>
            <a:chExt cx="1126142" cy="1098275"/>
          </a:xfrm>
        </p:grpSpPr>
        <p:pic>
          <p:nvPicPr>
            <p:cNvPr id="150" name="Drawing (3).png"/>
            <p:cNvPicPr>
              <a:picLocks noChangeAspect="1"/>
            </p:cNvPicPr>
            <p:nvPr/>
          </p:nvPicPr>
          <p:blipFill>
            <a:blip r:embed="rId4">
              <a:extLst/>
            </a:blip>
            <a:stretch>
              <a:fillRect/>
            </a:stretch>
          </p:blipFill>
          <p:spPr>
            <a:xfrm>
              <a:off x="0" y="0"/>
              <a:ext cx="1126143" cy="1098276"/>
            </a:xfrm>
            <a:prstGeom prst="rect">
              <a:avLst/>
            </a:prstGeom>
            <a:ln w="12700" cap="flat">
              <a:noFill/>
              <a:miter lim="400000"/>
            </a:ln>
            <a:effectLst/>
          </p:spPr>
        </p:pic>
        <p:pic>
          <p:nvPicPr>
            <p:cNvPr id="151" name="react-logo.png"/>
            <p:cNvPicPr>
              <a:picLocks noChangeAspect="1"/>
            </p:cNvPicPr>
            <p:nvPr/>
          </p:nvPicPr>
          <p:blipFill>
            <a:blip r:embed="rId5">
              <a:extLst/>
            </a:blip>
            <a:stretch>
              <a:fillRect/>
            </a:stretch>
          </p:blipFill>
          <p:spPr>
            <a:xfrm>
              <a:off x="149094" y="181439"/>
              <a:ext cx="827955" cy="735398"/>
            </a:xfrm>
            <a:prstGeom prst="rect">
              <a:avLst/>
            </a:prstGeom>
            <a:ln w="12700" cap="flat">
              <a:noFill/>
              <a:miter lim="400000"/>
            </a:ln>
            <a:effectLst/>
          </p:spPr>
        </p:pic>
      </p:grpSp>
      <p:grpSp>
        <p:nvGrpSpPr>
          <p:cNvPr id="155" name="Group 155"/>
          <p:cNvGrpSpPr/>
          <p:nvPr/>
        </p:nvGrpSpPr>
        <p:grpSpPr>
          <a:xfrm>
            <a:off x="7609930" y="5682333"/>
            <a:ext cx="1126144" cy="1098277"/>
            <a:chOff x="0" y="0"/>
            <a:chExt cx="1126142" cy="1098275"/>
          </a:xfrm>
        </p:grpSpPr>
        <p:pic>
          <p:nvPicPr>
            <p:cNvPr id="153" name="Drawing (3).png"/>
            <p:cNvPicPr>
              <a:picLocks noChangeAspect="1"/>
            </p:cNvPicPr>
            <p:nvPr/>
          </p:nvPicPr>
          <p:blipFill>
            <a:blip r:embed="rId4">
              <a:extLst/>
            </a:blip>
            <a:stretch>
              <a:fillRect/>
            </a:stretch>
          </p:blipFill>
          <p:spPr>
            <a:xfrm>
              <a:off x="0" y="0"/>
              <a:ext cx="1126143" cy="1098276"/>
            </a:xfrm>
            <a:prstGeom prst="rect">
              <a:avLst/>
            </a:prstGeom>
            <a:ln w="12700" cap="flat">
              <a:noFill/>
              <a:miter lim="400000"/>
            </a:ln>
            <a:effectLst/>
          </p:spPr>
        </p:pic>
        <p:pic>
          <p:nvPicPr>
            <p:cNvPr id="154" name="redux-logo.png"/>
            <p:cNvPicPr>
              <a:picLocks noChangeAspect="1"/>
            </p:cNvPicPr>
            <p:nvPr/>
          </p:nvPicPr>
          <p:blipFill>
            <a:blip r:embed="rId6">
              <a:extLst/>
            </a:blip>
            <a:stretch>
              <a:fillRect/>
            </a:stretch>
          </p:blipFill>
          <p:spPr>
            <a:xfrm>
              <a:off x="156225" y="181438"/>
              <a:ext cx="813693" cy="735399"/>
            </a:xfrm>
            <a:prstGeom prst="rect">
              <a:avLst/>
            </a:prstGeom>
            <a:ln w="12700" cap="flat">
              <a:noFill/>
              <a:miter lim="400000"/>
            </a:ln>
            <a:effectLst/>
          </p:spPr>
        </p:pic>
      </p:grpSp>
      <p:pic>
        <p:nvPicPr>
          <p:cNvPr id="156" name="Drawing (6).png"/>
          <p:cNvPicPr>
            <a:picLocks noChangeAspect="1"/>
          </p:cNvPicPr>
          <p:nvPr/>
        </p:nvPicPr>
        <p:blipFill>
          <a:blip r:embed="rId7">
            <a:extLst/>
          </a:blip>
          <a:stretch>
            <a:fillRect/>
          </a:stretch>
        </p:blipFill>
        <p:spPr>
          <a:xfrm>
            <a:off x="8844662" y="5398521"/>
            <a:ext cx="3661501" cy="1040665"/>
          </a:xfrm>
          <a:prstGeom prst="rect">
            <a:avLst/>
          </a:prstGeom>
          <a:ln w="12700">
            <a:miter lim="400000"/>
          </a:ln>
        </p:spPr>
      </p:pic>
      <p:pic>
        <p:nvPicPr>
          <p:cNvPr id="157" name="Drawing (5).png"/>
          <p:cNvPicPr>
            <a:picLocks noChangeAspect="1"/>
          </p:cNvPicPr>
          <p:nvPr/>
        </p:nvPicPr>
        <p:blipFill>
          <a:blip r:embed="rId8">
            <a:extLst/>
          </a:blip>
          <a:stretch>
            <a:fillRect/>
          </a:stretch>
        </p:blipFill>
        <p:spPr>
          <a:xfrm>
            <a:off x="8427401" y="2532333"/>
            <a:ext cx="3788892" cy="1178702"/>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1" name="compose.png"/>
          <p:cNvPicPr>
            <a:picLocks noChangeAspect="1"/>
          </p:cNvPicPr>
          <p:nvPr/>
        </p:nvPicPr>
        <p:blipFill>
          <a:blip r:embed="rId3">
            <a:extLst/>
          </a:blip>
          <a:stretch>
            <a:fillRect/>
          </a:stretch>
        </p:blipFill>
        <p:spPr>
          <a:xfrm>
            <a:off x="3520793" y="2551647"/>
            <a:ext cx="5963214" cy="5869506"/>
          </a:xfrm>
          <a:prstGeom prst="rect">
            <a:avLst/>
          </a:prstGeom>
          <a:ln w="12700">
            <a:miter lim="400000"/>
          </a:ln>
        </p:spPr>
      </p:pic>
      <p:grpSp>
        <p:nvGrpSpPr>
          <p:cNvPr id="164" name="Group 164"/>
          <p:cNvGrpSpPr/>
          <p:nvPr/>
        </p:nvGrpSpPr>
        <p:grpSpPr>
          <a:xfrm>
            <a:off x="7029274" y="2572546"/>
            <a:ext cx="1126144" cy="1098277"/>
            <a:chOff x="0" y="0"/>
            <a:chExt cx="1126142" cy="1098275"/>
          </a:xfrm>
        </p:grpSpPr>
        <p:pic>
          <p:nvPicPr>
            <p:cNvPr id="162" name="Drawing (3).png"/>
            <p:cNvPicPr>
              <a:picLocks noChangeAspect="1"/>
            </p:cNvPicPr>
            <p:nvPr/>
          </p:nvPicPr>
          <p:blipFill>
            <a:blip r:embed="rId4">
              <a:extLst/>
            </a:blip>
            <a:stretch>
              <a:fillRect/>
            </a:stretch>
          </p:blipFill>
          <p:spPr>
            <a:xfrm>
              <a:off x="0" y="0"/>
              <a:ext cx="1126143" cy="1098276"/>
            </a:xfrm>
            <a:prstGeom prst="rect">
              <a:avLst/>
            </a:prstGeom>
            <a:ln w="12700" cap="flat">
              <a:noFill/>
              <a:miter lim="400000"/>
            </a:ln>
            <a:effectLst/>
          </p:spPr>
        </p:pic>
        <p:pic>
          <p:nvPicPr>
            <p:cNvPr id="163" name="react-logo.png"/>
            <p:cNvPicPr>
              <a:picLocks noChangeAspect="1"/>
            </p:cNvPicPr>
            <p:nvPr/>
          </p:nvPicPr>
          <p:blipFill>
            <a:blip r:embed="rId5">
              <a:extLst/>
            </a:blip>
            <a:stretch>
              <a:fillRect/>
            </a:stretch>
          </p:blipFill>
          <p:spPr>
            <a:xfrm>
              <a:off x="149094" y="181439"/>
              <a:ext cx="827955" cy="735398"/>
            </a:xfrm>
            <a:prstGeom prst="rect">
              <a:avLst/>
            </a:prstGeom>
            <a:ln w="12700" cap="flat">
              <a:noFill/>
              <a:miter lim="400000"/>
            </a:ln>
            <a:effectLst/>
          </p:spPr>
        </p:pic>
      </p:grpSp>
      <p:grpSp>
        <p:nvGrpSpPr>
          <p:cNvPr id="167" name="Group 167"/>
          <p:cNvGrpSpPr/>
          <p:nvPr/>
        </p:nvGrpSpPr>
        <p:grpSpPr>
          <a:xfrm>
            <a:off x="7609930" y="5682333"/>
            <a:ext cx="1126144" cy="1098277"/>
            <a:chOff x="0" y="0"/>
            <a:chExt cx="1126142" cy="1098275"/>
          </a:xfrm>
        </p:grpSpPr>
        <p:pic>
          <p:nvPicPr>
            <p:cNvPr id="165" name="Drawing (3).png"/>
            <p:cNvPicPr>
              <a:picLocks noChangeAspect="1"/>
            </p:cNvPicPr>
            <p:nvPr/>
          </p:nvPicPr>
          <p:blipFill>
            <a:blip r:embed="rId4">
              <a:extLst/>
            </a:blip>
            <a:stretch>
              <a:fillRect/>
            </a:stretch>
          </p:blipFill>
          <p:spPr>
            <a:xfrm>
              <a:off x="0" y="0"/>
              <a:ext cx="1126143" cy="1098276"/>
            </a:xfrm>
            <a:prstGeom prst="rect">
              <a:avLst/>
            </a:prstGeom>
            <a:ln w="12700" cap="flat">
              <a:noFill/>
              <a:miter lim="400000"/>
            </a:ln>
            <a:effectLst/>
          </p:spPr>
        </p:pic>
        <p:pic>
          <p:nvPicPr>
            <p:cNvPr id="166" name="redux-logo.png"/>
            <p:cNvPicPr>
              <a:picLocks noChangeAspect="1"/>
            </p:cNvPicPr>
            <p:nvPr/>
          </p:nvPicPr>
          <p:blipFill>
            <a:blip r:embed="rId6">
              <a:extLst/>
            </a:blip>
            <a:stretch>
              <a:fillRect/>
            </a:stretch>
          </p:blipFill>
          <p:spPr>
            <a:xfrm>
              <a:off x="156225" y="181438"/>
              <a:ext cx="813693" cy="735399"/>
            </a:xfrm>
            <a:prstGeom prst="rect">
              <a:avLst/>
            </a:prstGeom>
            <a:ln w="12700" cap="flat">
              <a:noFill/>
              <a:miter lim="400000"/>
            </a:ln>
            <a:effectLst/>
          </p:spPr>
        </p:pic>
      </p:grpSp>
      <p:grpSp>
        <p:nvGrpSpPr>
          <p:cNvPr id="170" name="Group 170"/>
          <p:cNvGrpSpPr/>
          <p:nvPr/>
        </p:nvGrpSpPr>
        <p:grpSpPr>
          <a:xfrm>
            <a:off x="6512059" y="7136276"/>
            <a:ext cx="1126144" cy="1098277"/>
            <a:chOff x="0" y="0"/>
            <a:chExt cx="1126142" cy="1098275"/>
          </a:xfrm>
        </p:grpSpPr>
        <p:pic>
          <p:nvPicPr>
            <p:cNvPr id="168" name="Drawing (3).png"/>
            <p:cNvPicPr>
              <a:picLocks noChangeAspect="1"/>
            </p:cNvPicPr>
            <p:nvPr/>
          </p:nvPicPr>
          <p:blipFill>
            <a:blip r:embed="rId4">
              <a:extLst/>
            </a:blip>
            <a:stretch>
              <a:fillRect/>
            </a:stretch>
          </p:blipFill>
          <p:spPr>
            <a:xfrm>
              <a:off x="0" y="0"/>
              <a:ext cx="1126143" cy="1098276"/>
            </a:xfrm>
            <a:prstGeom prst="rect">
              <a:avLst/>
            </a:prstGeom>
            <a:ln w="12700" cap="flat">
              <a:noFill/>
              <a:miter lim="400000"/>
            </a:ln>
            <a:effectLst/>
          </p:spPr>
        </p:pic>
        <p:pic>
          <p:nvPicPr>
            <p:cNvPr id="169" name="68747470733a2f2f63646e2e7261776769742e636f6d2f746b6834342f656d6f74696f6e2f6d61737465722f656d6f74696f6e2e706e67.png"/>
            <p:cNvPicPr>
              <a:picLocks noChangeAspect="1"/>
            </p:cNvPicPr>
            <p:nvPr/>
          </p:nvPicPr>
          <p:blipFill>
            <a:blip r:embed="rId7">
              <a:extLst/>
            </a:blip>
            <a:stretch>
              <a:fillRect/>
            </a:stretch>
          </p:blipFill>
          <p:spPr>
            <a:xfrm>
              <a:off x="195372" y="181439"/>
              <a:ext cx="735399" cy="735398"/>
            </a:xfrm>
            <a:prstGeom prst="rect">
              <a:avLst/>
            </a:prstGeom>
            <a:ln w="12700" cap="flat">
              <a:noFill/>
              <a:miter lim="400000"/>
            </a:ln>
            <a:effectLst/>
          </p:spPr>
        </p:pic>
      </p:grpSp>
      <p:sp>
        <p:nvSpPr>
          <p:cNvPr id="171" name="Shape 171"/>
          <p:cNvSpPr/>
          <p:nvPr>
            <p:ph type="ctrTitle"/>
          </p:nvPr>
        </p:nvSpPr>
        <p:spPr>
          <a:xfrm>
            <a:off x="1270000" y="-1490981"/>
            <a:ext cx="10464800" cy="3302001"/>
          </a:xfrm>
          <a:prstGeom prst="rect">
            <a:avLst/>
          </a:prstGeom>
        </p:spPr>
        <p:txBody>
          <a:bodyPr/>
          <a:lstStyle>
            <a:lvl1pPr>
              <a:defRPr b="1" i="1" spc="239">
                <a:latin typeface="Helvetica"/>
                <a:ea typeface="Helvetica"/>
                <a:cs typeface="Helvetica"/>
                <a:sym typeface="Helvetica"/>
              </a:defRPr>
            </a:lvl1pPr>
          </a:lstStyle>
          <a:p>
            <a:pPr/>
            <a:r>
              <a:t>UI at Docker</a:t>
            </a:r>
          </a:p>
        </p:txBody>
      </p:sp>
      <p:pic>
        <p:nvPicPr>
          <p:cNvPr id="172" name="Drawing (7).png"/>
          <p:cNvPicPr>
            <a:picLocks noChangeAspect="1"/>
          </p:cNvPicPr>
          <p:nvPr/>
        </p:nvPicPr>
        <p:blipFill>
          <a:blip r:embed="rId8">
            <a:extLst/>
          </a:blip>
          <a:stretch>
            <a:fillRect/>
          </a:stretch>
        </p:blipFill>
        <p:spPr>
          <a:xfrm>
            <a:off x="7842611" y="7605442"/>
            <a:ext cx="4053026" cy="1367218"/>
          </a:xfrm>
          <a:prstGeom prst="rect">
            <a:avLst/>
          </a:prstGeom>
          <a:ln w="12700">
            <a:miter lim="400000"/>
          </a:ln>
        </p:spPr>
      </p:pic>
      <p:pic>
        <p:nvPicPr>
          <p:cNvPr id="173" name="Drawing (6).png"/>
          <p:cNvPicPr>
            <a:picLocks noChangeAspect="1"/>
          </p:cNvPicPr>
          <p:nvPr/>
        </p:nvPicPr>
        <p:blipFill>
          <a:blip r:embed="rId9">
            <a:extLst/>
          </a:blip>
          <a:stretch>
            <a:fillRect/>
          </a:stretch>
        </p:blipFill>
        <p:spPr>
          <a:xfrm>
            <a:off x="8844662" y="5398521"/>
            <a:ext cx="3661501" cy="1040665"/>
          </a:xfrm>
          <a:prstGeom prst="rect">
            <a:avLst/>
          </a:prstGeom>
          <a:ln w="12700">
            <a:miter lim="400000"/>
          </a:ln>
        </p:spPr>
      </p:pic>
      <p:pic>
        <p:nvPicPr>
          <p:cNvPr id="174" name="Drawing (5).png"/>
          <p:cNvPicPr>
            <a:picLocks noChangeAspect="1"/>
          </p:cNvPicPr>
          <p:nvPr/>
        </p:nvPicPr>
        <p:blipFill>
          <a:blip r:embed="rId10">
            <a:extLst/>
          </a:blip>
          <a:stretch>
            <a:fillRect/>
          </a:stretch>
        </p:blipFill>
        <p:spPr>
          <a:xfrm>
            <a:off x="8427401" y="2532333"/>
            <a:ext cx="3788892" cy="1178702"/>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8" name="compose.png"/>
          <p:cNvPicPr>
            <a:picLocks noChangeAspect="1"/>
          </p:cNvPicPr>
          <p:nvPr/>
        </p:nvPicPr>
        <p:blipFill>
          <a:blip r:embed="rId3">
            <a:extLst/>
          </a:blip>
          <a:stretch>
            <a:fillRect/>
          </a:stretch>
        </p:blipFill>
        <p:spPr>
          <a:xfrm>
            <a:off x="3520793" y="2551647"/>
            <a:ext cx="5963214" cy="5869506"/>
          </a:xfrm>
          <a:prstGeom prst="rect">
            <a:avLst/>
          </a:prstGeom>
          <a:ln w="12700">
            <a:miter lim="400000"/>
          </a:ln>
        </p:spPr>
      </p:pic>
      <p:grpSp>
        <p:nvGrpSpPr>
          <p:cNvPr id="181" name="Group 181"/>
          <p:cNvGrpSpPr/>
          <p:nvPr/>
        </p:nvGrpSpPr>
        <p:grpSpPr>
          <a:xfrm>
            <a:off x="7029274" y="2572546"/>
            <a:ext cx="1126144" cy="1098277"/>
            <a:chOff x="0" y="0"/>
            <a:chExt cx="1126142" cy="1098275"/>
          </a:xfrm>
        </p:grpSpPr>
        <p:pic>
          <p:nvPicPr>
            <p:cNvPr id="179" name="Drawing (3).png"/>
            <p:cNvPicPr>
              <a:picLocks noChangeAspect="1"/>
            </p:cNvPicPr>
            <p:nvPr/>
          </p:nvPicPr>
          <p:blipFill>
            <a:blip r:embed="rId4">
              <a:extLst/>
            </a:blip>
            <a:stretch>
              <a:fillRect/>
            </a:stretch>
          </p:blipFill>
          <p:spPr>
            <a:xfrm>
              <a:off x="0" y="0"/>
              <a:ext cx="1126143" cy="1098276"/>
            </a:xfrm>
            <a:prstGeom prst="rect">
              <a:avLst/>
            </a:prstGeom>
            <a:ln w="12700" cap="flat">
              <a:noFill/>
              <a:miter lim="400000"/>
            </a:ln>
            <a:effectLst/>
          </p:spPr>
        </p:pic>
        <p:pic>
          <p:nvPicPr>
            <p:cNvPr id="180" name="react-logo.png"/>
            <p:cNvPicPr>
              <a:picLocks noChangeAspect="1"/>
            </p:cNvPicPr>
            <p:nvPr/>
          </p:nvPicPr>
          <p:blipFill>
            <a:blip r:embed="rId5">
              <a:extLst/>
            </a:blip>
            <a:stretch>
              <a:fillRect/>
            </a:stretch>
          </p:blipFill>
          <p:spPr>
            <a:xfrm>
              <a:off x="149094" y="181439"/>
              <a:ext cx="827955" cy="735398"/>
            </a:xfrm>
            <a:prstGeom prst="rect">
              <a:avLst/>
            </a:prstGeom>
            <a:ln w="12700" cap="flat">
              <a:noFill/>
              <a:miter lim="400000"/>
            </a:ln>
            <a:effectLst/>
          </p:spPr>
        </p:pic>
      </p:grpSp>
      <p:grpSp>
        <p:nvGrpSpPr>
          <p:cNvPr id="184" name="Group 184"/>
          <p:cNvGrpSpPr/>
          <p:nvPr/>
        </p:nvGrpSpPr>
        <p:grpSpPr>
          <a:xfrm>
            <a:off x="7609930" y="5682333"/>
            <a:ext cx="1126144" cy="1098277"/>
            <a:chOff x="0" y="0"/>
            <a:chExt cx="1126142" cy="1098275"/>
          </a:xfrm>
        </p:grpSpPr>
        <p:pic>
          <p:nvPicPr>
            <p:cNvPr id="182" name="Drawing (3).png"/>
            <p:cNvPicPr>
              <a:picLocks noChangeAspect="1"/>
            </p:cNvPicPr>
            <p:nvPr/>
          </p:nvPicPr>
          <p:blipFill>
            <a:blip r:embed="rId4">
              <a:extLst/>
            </a:blip>
            <a:stretch>
              <a:fillRect/>
            </a:stretch>
          </p:blipFill>
          <p:spPr>
            <a:xfrm>
              <a:off x="0" y="0"/>
              <a:ext cx="1126143" cy="1098276"/>
            </a:xfrm>
            <a:prstGeom prst="rect">
              <a:avLst/>
            </a:prstGeom>
            <a:ln w="12700" cap="flat">
              <a:noFill/>
              <a:miter lim="400000"/>
            </a:ln>
            <a:effectLst/>
          </p:spPr>
        </p:pic>
        <p:pic>
          <p:nvPicPr>
            <p:cNvPr id="183" name="redux-logo.png"/>
            <p:cNvPicPr>
              <a:picLocks noChangeAspect="1"/>
            </p:cNvPicPr>
            <p:nvPr/>
          </p:nvPicPr>
          <p:blipFill>
            <a:blip r:embed="rId6">
              <a:extLst/>
            </a:blip>
            <a:stretch>
              <a:fillRect/>
            </a:stretch>
          </p:blipFill>
          <p:spPr>
            <a:xfrm>
              <a:off x="156225" y="181438"/>
              <a:ext cx="813693" cy="735399"/>
            </a:xfrm>
            <a:prstGeom prst="rect">
              <a:avLst/>
            </a:prstGeom>
            <a:ln w="12700" cap="flat">
              <a:noFill/>
              <a:miter lim="400000"/>
            </a:ln>
            <a:effectLst/>
          </p:spPr>
        </p:pic>
      </p:grpSp>
      <p:grpSp>
        <p:nvGrpSpPr>
          <p:cNvPr id="187" name="Group 187"/>
          <p:cNvGrpSpPr/>
          <p:nvPr/>
        </p:nvGrpSpPr>
        <p:grpSpPr>
          <a:xfrm>
            <a:off x="6512059" y="7136276"/>
            <a:ext cx="1126144" cy="1098277"/>
            <a:chOff x="0" y="0"/>
            <a:chExt cx="1126142" cy="1098275"/>
          </a:xfrm>
        </p:grpSpPr>
        <p:pic>
          <p:nvPicPr>
            <p:cNvPr id="185" name="Drawing (3).png"/>
            <p:cNvPicPr>
              <a:picLocks noChangeAspect="1"/>
            </p:cNvPicPr>
            <p:nvPr/>
          </p:nvPicPr>
          <p:blipFill>
            <a:blip r:embed="rId4">
              <a:extLst/>
            </a:blip>
            <a:stretch>
              <a:fillRect/>
            </a:stretch>
          </p:blipFill>
          <p:spPr>
            <a:xfrm>
              <a:off x="0" y="0"/>
              <a:ext cx="1126143" cy="1098276"/>
            </a:xfrm>
            <a:prstGeom prst="rect">
              <a:avLst/>
            </a:prstGeom>
            <a:ln w="12700" cap="flat">
              <a:noFill/>
              <a:miter lim="400000"/>
            </a:ln>
            <a:effectLst/>
          </p:spPr>
        </p:pic>
        <p:pic>
          <p:nvPicPr>
            <p:cNvPr id="186" name="68747470733a2f2f63646e2e7261776769742e636f6d2f746b6834342f656d6f74696f6e2f6d61737465722f656d6f74696f6e2e706e67.png"/>
            <p:cNvPicPr>
              <a:picLocks noChangeAspect="1"/>
            </p:cNvPicPr>
            <p:nvPr/>
          </p:nvPicPr>
          <p:blipFill>
            <a:blip r:embed="rId7">
              <a:extLst/>
            </a:blip>
            <a:stretch>
              <a:fillRect/>
            </a:stretch>
          </p:blipFill>
          <p:spPr>
            <a:xfrm>
              <a:off x="195372" y="181439"/>
              <a:ext cx="735399" cy="735398"/>
            </a:xfrm>
            <a:prstGeom prst="rect">
              <a:avLst/>
            </a:prstGeom>
            <a:ln w="12700" cap="flat">
              <a:noFill/>
              <a:miter lim="400000"/>
            </a:ln>
            <a:effectLst/>
          </p:spPr>
        </p:pic>
      </p:grpSp>
      <p:grpSp>
        <p:nvGrpSpPr>
          <p:cNvPr id="190" name="Group 190"/>
          <p:cNvGrpSpPr/>
          <p:nvPr/>
        </p:nvGrpSpPr>
        <p:grpSpPr>
          <a:xfrm>
            <a:off x="4320925" y="4661607"/>
            <a:ext cx="1126144" cy="1098277"/>
            <a:chOff x="0" y="0"/>
            <a:chExt cx="1126142" cy="1098275"/>
          </a:xfrm>
        </p:grpSpPr>
        <p:pic>
          <p:nvPicPr>
            <p:cNvPr id="188" name="Drawing (3).png"/>
            <p:cNvPicPr>
              <a:picLocks noChangeAspect="1"/>
            </p:cNvPicPr>
            <p:nvPr/>
          </p:nvPicPr>
          <p:blipFill>
            <a:blip r:embed="rId4">
              <a:extLst/>
            </a:blip>
            <a:stretch>
              <a:fillRect/>
            </a:stretch>
          </p:blipFill>
          <p:spPr>
            <a:xfrm>
              <a:off x="0" y="0"/>
              <a:ext cx="1126143" cy="1098276"/>
            </a:xfrm>
            <a:prstGeom prst="rect">
              <a:avLst/>
            </a:prstGeom>
            <a:ln w="12700" cap="flat">
              <a:noFill/>
              <a:miter lim="400000"/>
            </a:ln>
            <a:effectLst/>
          </p:spPr>
        </p:pic>
        <p:pic>
          <p:nvPicPr>
            <p:cNvPr id="189" name="GraphQL_Logo.svg.png"/>
            <p:cNvPicPr>
              <a:picLocks noChangeAspect="1"/>
            </p:cNvPicPr>
            <p:nvPr/>
          </p:nvPicPr>
          <p:blipFill>
            <a:blip r:embed="rId8">
              <a:extLst/>
            </a:blip>
            <a:stretch>
              <a:fillRect/>
            </a:stretch>
          </p:blipFill>
          <p:spPr>
            <a:xfrm>
              <a:off x="149094" y="135161"/>
              <a:ext cx="827955" cy="827954"/>
            </a:xfrm>
            <a:prstGeom prst="rect">
              <a:avLst/>
            </a:prstGeom>
            <a:ln w="12700" cap="flat">
              <a:noFill/>
              <a:miter lim="400000"/>
            </a:ln>
            <a:effectLst/>
          </p:spPr>
        </p:pic>
      </p:grpSp>
      <p:sp>
        <p:nvSpPr>
          <p:cNvPr id="191" name="Shape 191"/>
          <p:cNvSpPr/>
          <p:nvPr>
            <p:ph type="ctrTitle"/>
          </p:nvPr>
        </p:nvSpPr>
        <p:spPr>
          <a:xfrm>
            <a:off x="1270000" y="-1490981"/>
            <a:ext cx="10464800" cy="3302001"/>
          </a:xfrm>
          <a:prstGeom prst="rect">
            <a:avLst/>
          </a:prstGeom>
        </p:spPr>
        <p:txBody>
          <a:bodyPr/>
          <a:lstStyle>
            <a:lvl1pPr>
              <a:defRPr b="1" i="1" spc="239">
                <a:latin typeface="Helvetica"/>
                <a:ea typeface="Helvetica"/>
                <a:cs typeface="Helvetica"/>
                <a:sym typeface="Helvetica"/>
              </a:defRPr>
            </a:lvl1pPr>
          </a:lstStyle>
          <a:p>
            <a:pPr/>
            <a:r>
              <a:t>UI at Docker</a:t>
            </a:r>
          </a:p>
        </p:txBody>
      </p:sp>
      <p:pic>
        <p:nvPicPr>
          <p:cNvPr id="192" name="Drawing (8).png"/>
          <p:cNvPicPr>
            <a:picLocks noChangeAspect="1"/>
          </p:cNvPicPr>
          <p:nvPr/>
        </p:nvPicPr>
        <p:blipFill>
          <a:blip r:embed="rId9">
            <a:extLst/>
          </a:blip>
          <a:stretch>
            <a:fillRect/>
          </a:stretch>
        </p:blipFill>
        <p:spPr>
          <a:xfrm>
            <a:off x="354448" y="4694709"/>
            <a:ext cx="3816677" cy="1032074"/>
          </a:xfrm>
          <a:prstGeom prst="rect">
            <a:avLst/>
          </a:prstGeom>
          <a:ln w="12700">
            <a:miter lim="400000"/>
          </a:ln>
        </p:spPr>
      </p:pic>
      <p:pic>
        <p:nvPicPr>
          <p:cNvPr id="193" name="Drawing (7).png"/>
          <p:cNvPicPr>
            <a:picLocks noChangeAspect="1"/>
          </p:cNvPicPr>
          <p:nvPr/>
        </p:nvPicPr>
        <p:blipFill>
          <a:blip r:embed="rId10">
            <a:extLst/>
          </a:blip>
          <a:stretch>
            <a:fillRect/>
          </a:stretch>
        </p:blipFill>
        <p:spPr>
          <a:xfrm>
            <a:off x="7842611" y="7605442"/>
            <a:ext cx="4053026" cy="1367218"/>
          </a:xfrm>
          <a:prstGeom prst="rect">
            <a:avLst/>
          </a:prstGeom>
          <a:ln w="12700">
            <a:miter lim="400000"/>
          </a:ln>
        </p:spPr>
      </p:pic>
      <p:pic>
        <p:nvPicPr>
          <p:cNvPr id="194" name="Drawing (6).png"/>
          <p:cNvPicPr>
            <a:picLocks noChangeAspect="1"/>
          </p:cNvPicPr>
          <p:nvPr/>
        </p:nvPicPr>
        <p:blipFill>
          <a:blip r:embed="rId11">
            <a:extLst/>
          </a:blip>
          <a:stretch>
            <a:fillRect/>
          </a:stretch>
        </p:blipFill>
        <p:spPr>
          <a:xfrm>
            <a:off x="8844662" y="5398521"/>
            <a:ext cx="3661501" cy="1040665"/>
          </a:xfrm>
          <a:prstGeom prst="rect">
            <a:avLst/>
          </a:prstGeom>
          <a:ln w="12700">
            <a:miter lim="400000"/>
          </a:ln>
        </p:spPr>
      </p:pic>
      <p:pic>
        <p:nvPicPr>
          <p:cNvPr id="195" name="Drawing (5).png"/>
          <p:cNvPicPr>
            <a:picLocks noChangeAspect="1"/>
          </p:cNvPicPr>
          <p:nvPr/>
        </p:nvPicPr>
        <p:blipFill>
          <a:blip r:embed="rId12">
            <a:extLst/>
          </a:blip>
          <a:stretch>
            <a:fillRect/>
          </a:stretch>
        </p:blipFill>
        <p:spPr>
          <a:xfrm>
            <a:off x="8427401" y="2532333"/>
            <a:ext cx="3788892" cy="1178702"/>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9" name="Screen Shot 2018-03-14 at 11.44.16 PM.png"/>
          <p:cNvPicPr>
            <a:picLocks noChangeAspect="1"/>
          </p:cNvPicPr>
          <p:nvPr/>
        </p:nvPicPr>
        <p:blipFill>
          <a:blip r:embed="rId3">
            <a:extLst/>
          </a:blip>
          <a:stretch>
            <a:fillRect/>
          </a:stretch>
        </p:blipFill>
        <p:spPr>
          <a:xfrm>
            <a:off x="0" y="1089544"/>
            <a:ext cx="13004800" cy="7574512"/>
          </a:xfrm>
          <a:prstGeom prst="rect">
            <a:avLst/>
          </a:prstGeom>
          <a:ln w="12700">
            <a:miter lim="400000"/>
          </a:ln>
        </p:spPr>
      </p:pic>
    </p:spTree>
  </p:cSld>
  <p:clrMapOvr>
    <a:masterClrMapping/>
  </p:clrMapOvr>
  <p:transition xmlns:p14="http://schemas.microsoft.com/office/powerpoint/2010/mai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6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6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